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781CB7-0A0F-49BC-9F7A-EE82A674D3E5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ampbell" initials="KC" lastIdx="3" clrIdx="0">
    <p:extLst>
      <p:ext uri="{19B8F6BF-5375-455C-9EA6-DF929625EA0E}">
        <p15:presenceInfo xmlns:p15="http://schemas.microsoft.com/office/powerpoint/2012/main" userId="Karen Campb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C9C"/>
    <a:srgbClr val="FEB2B2"/>
    <a:srgbClr val="CC0000"/>
    <a:srgbClr val="203864"/>
    <a:srgbClr val="7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60"/>
  </p:normalViewPr>
  <p:slideViewPr>
    <p:cSldViewPr snapToGrid="0">
      <p:cViewPr>
        <p:scale>
          <a:sx n="50" d="100"/>
          <a:sy n="50" d="100"/>
        </p:scale>
        <p:origin x="-4758" y="-4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ampbell" userId="19af37f5-8bf8-43fd-bc70-a7b2bbdcf05b" providerId="ADAL" clId="{6FEE2651-FF42-4B31-AAFF-5C061F3644BB}"/>
    <pc:docChg chg="modSld">
      <pc:chgData name="Karen Campbell" userId="19af37f5-8bf8-43fd-bc70-a7b2bbdcf05b" providerId="ADAL" clId="{6FEE2651-FF42-4B31-AAFF-5C061F3644BB}" dt="2023-11-06T17:02:57.034" v="62" actId="20577"/>
      <pc:docMkLst>
        <pc:docMk/>
      </pc:docMkLst>
      <pc:sldChg chg="modSp mod">
        <pc:chgData name="Karen Campbell" userId="19af37f5-8bf8-43fd-bc70-a7b2bbdcf05b" providerId="ADAL" clId="{6FEE2651-FF42-4B31-AAFF-5C061F3644BB}" dt="2023-11-06T17:02:57.034" v="62" actId="20577"/>
        <pc:sldMkLst>
          <pc:docMk/>
          <pc:sldMk cId="4215684103" sldId="257"/>
        </pc:sldMkLst>
        <pc:spChg chg="mod">
          <ac:chgData name="Karen Campbell" userId="19af37f5-8bf8-43fd-bc70-a7b2bbdcf05b" providerId="ADAL" clId="{6FEE2651-FF42-4B31-AAFF-5C061F3644BB}" dt="2023-11-06T16:57:17.700" v="0" actId="20577"/>
          <ac:spMkLst>
            <pc:docMk/>
            <pc:sldMk cId="4215684103" sldId="257"/>
            <ac:spMk id="40" creationId="{9AD6C1A9-BE59-94F6-D98E-B06EAA18D842}"/>
          </ac:spMkLst>
        </pc:spChg>
        <pc:spChg chg="mod">
          <ac:chgData name="Karen Campbell" userId="19af37f5-8bf8-43fd-bc70-a7b2bbdcf05b" providerId="ADAL" clId="{6FEE2651-FF42-4B31-AAFF-5C061F3644BB}" dt="2023-11-06T16:57:43.369" v="2" actId="20577"/>
          <ac:spMkLst>
            <pc:docMk/>
            <pc:sldMk cId="4215684103" sldId="257"/>
            <ac:spMk id="67" creationId="{72625F74-9C0C-D581-6BCC-A02137911676}"/>
          </ac:spMkLst>
        </pc:spChg>
        <pc:spChg chg="mod">
          <ac:chgData name="Karen Campbell" userId="19af37f5-8bf8-43fd-bc70-a7b2bbdcf05b" providerId="ADAL" clId="{6FEE2651-FF42-4B31-AAFF-5C061F3644BB}" dt="2023-11-06T16:59:11.909" v="22" actId="20577"/>
          <ac:spMkLst>
            <pc:docMk/>
            <pc:sldMk cId="4215684103" sldId="257"/>
            <ac:spMk id="71" creationId="{16308DC7-E482-F043-432D-750E8B3F10CD}"/>
          </ac:spMkLst>
        </pc:spChg>
        <pc:spChg chg="mod">
          <ac:chgData name="Karen Campbell" userId="19af37f5-8bf8-43fd-bc70-a7b2bbdcf05b" providerId="ADAL" clId="{6FEE2651-FF42-4B31-AAFF-5C061F3644BB}" dt="2023-11-06T17:02:57.034" v="62" actId="20577"/>
          <ac:spMkLst>
            <pc:docMk/>
            <pc:sldMk cId="4215684103" sldId="257"/>
            <ac:spMk id="72" creationId="{EA3A86D7-3F30-F6F0-1003-6AEE4216374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55657-9BBF-4401-96DD-6FD9FB817130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896C4663-31F6-4BD9-82B8-875AEAF9E6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Hyper-binding Encoding</a:t>
          </a:r>
        </a:p>
      </dgm:t>
    </dgm:pt>
    <dgm:pt modelId="{EE7306D4-BFE7-495D-8084-287925B9C6A1}" type="parTrans" cxnId="{B50D2E06-85A0-447B-841C-F8B2119F04BD}">
      <dgm:prSet/>
      <dgm:spPr/>
      <dgm:t>
        <a:bodyPr/>
        <a:lstStyle/>
        <a:p>
          <a:endParaRPr lang="en-CA"/>
        </a:p>
      </dgm:t>
    </dgm:pt>
    <dgm:pt modelId="{EFBC4289-45F6-4C67-BDC3-B65448713D5D}" type="sibTrans" cxnId="{B50D2E06-85A0-447B-841C-F8B2119F04B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B42C73C2-061D-4AFE-949E-2F25625B1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Hyper-binding Test </a:t>
          </a:r>
        </a:p>
      </dgm:t>
    </dgm:pt>
    <dgm:pt modelId="{FC50762C-E8EF-426C-96A6-A7C1FD242BEB}" type="parTrans" cxnId="{853E7AB9-87E7-48AF-A501-F25F911513AD}">
      <dgm:prSet/>
      <dgm:spPr/>
      <dgm:t>
        <a:bodyPr/>
        <a:lstStyle/>
        <a:p>
          <a:endParaRPr lang="en-CA"/>
        </a:p>
      </dgm:t>
    </dgm:pt>
    <dgm:pt modelId="{3F50ECB7-4A31-45D8-986F-10DF8CEFFF63}" type="sibTrans" cxnId="{853E7AB9-87E7-48AF-A501-F25F911513A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CC683A26-560D-4DAD-A57A-1633B93708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Full-attention Encoding</a:t>
          </a:r>
        </a:p>
      </dgm:t>
    </dgm:pt>
    <dgm:pt modelId="{FAF500DD-C362-4236-8194-8C2F4B8D9347}" type="parTrans" cxnId="{DB8CA6DB-C39E-4041-85FF-06C156292C71}">
      <dgm:prSet/>
      <dgm:spPr/>
      <dgm:t>
        <a:bodyPr/>
        <a:lstStyle/>
        <a:p>
          <a:endParaRPr lang="en-CA"/>
        </a:p>
      </dgm:t>
    </dgm:pt>
    <dgm:pt modelId="{BA91A102-233A-4208-B904-60DDE42CFE0B}" type="sibTrans" cxnId="{DB8CA6DB-C39E-4041-85FF-06C156292C7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993A1A25-AC4F-49A6-94D1-0CC723C0D8B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Full-attention Test</a:t>
          </a:r>
        </a:p>
      </dgm:t>
    </dgm:pt>
    <dgm:pt modelId="{CC40ECF8-82FD-4775-97C4-7362D291BA40}" type="parTrans" cxnId="{FD6D39CF-D072-4A5F-8AAC-54C2DA8A4F3E}">
      <dgm:prSet/>
      <dgm:spPr/>
      <dgm:t>
        <a:bodyPr/>
        <a:lstStyle/>
        <a:p>
          <a:endParaRPr lang="en-CA"/>
        </a:p>
      </dgm:t>
    </dgm:pt>
    <dgm:pt modelId="{40A79104-23E9-48EB-917F-9B0087CC6D28}" type="sibTrans" cxnId="{FD6D39CF-D072-4A5F-8AAC-54C2DA8A4F3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A5819C5F-1AF5-4310-AE9B-8EFA6726050F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CA"/>
        </a:p>
      </dgm:t>
    </dgm:pt>
    <dgm:pt modelId="{BCD2932B-E537-48B2-A5BA-B57CA213D9EC}" type="parTrans" cxnId="{5A29FC57-CB38-490C-AA58-915955BEE41C}">
      <dgm:prSet/>
      <dgm:spPr/>
      <dgm:t>
        <a:bodyPr/>
        <a:lstStyle/>
        <a:p>
          <a:endParaRPr lang="en-CA"/>
        </a:p>
      </dgm:t>
    </dgm:pt>
    <dgm:pt modelId="{6964C93B-E0FC-487A-9D45-8965E031C893}" type="sibTrans" cxnId="{5A29FC57-CB38-490C-AA58-915955BEE41C}">
      <dgm:prSet/>
      <dgm:spPr/>
      <dgm:t>
        <a:bodyPr/>
        <a:lstStyle/>
        <a:p>
          <a:endParaRPr lang="en-CA"/>
        </a:p>
      </dgm:t>
    </dgm:pt>
    <dgm:pt modelId="{71275D80-2120-4A52-95F1-8B8B754FBE0A}" type="pres">
      <dgm:prSet presAssocID="{05B55657-9BBF-4401-96DD-6FD9FB817130}" presName="Name0" presStyleCnt="0">
        <dgm:presLayoutVars>
          <dgm:dir/>
          <dgm:resizeHandles val="exact"/>
        </dgm:presLayoutVars>
      </dgm:prSet>
      <dgm:spPr/>
    </dgm:pt>
    <dgm:pt modelId="{8AD4C8F3-9236-4C23-90B3-381FB859BAD5}" type="pres">
      <dgm:prSet presAssocID="{896C4663-31F6-4BD9-82B8-875AEAF9E69C}" presName="node" presStyleLbl="node1" presStyleIdx="0" presStyleCnt="5" custLinFactNeighborX="8968">
        <dgm:presLayoutVars>
          <dgm:bulletEnabled val="1"/>
        </dgm:presLayoutVars>
      </dgm:prSet>
      <dgm:spPr/>
    </dgm:pt>
    <dgm:pt modelId="{1ED19ABA-165E-4A0A-BF31-04683A4CBE54}" type="pres">
      <dgm:prSet presAssocID="{EFBC4289-45F6-4C67-BDC3-B65448713D5D}" presName="sibTrans" presStyleLbl="sibTrans2D1" presStyleIdx="0" presStyleCnt="4"/>
      <dgm:spPr/>
    </dgm:pt>
    <dgm:pt modelId="{4DE9831D-6FFC-4A88-8B27-DE0FCB29765A}" type="pres">
      <dgm:prSet presAssocID="{EFBC4289-45F6-4C67-BDC3-B65448713D5D}" presName="connectorText" presStyleLbl="sibTrans2D1" presStyleIdx="0" presStyleCnt="4"/>
      <dgm:spPr/>
    </dgm:pt>
    <dgm:pt modelId="{AA6D9BD6-CA38-419E-95A0-DE8BE1EE2E3E}" type="pres">
      <dgm:prSet presAssocID="{B42C73C2-061D-4AFE-949E-2F25625B17F3}" presName="node" presStyleLbl="node1" presStyleIdx="1" presStyleCnt="5" custLinFactNeighborX="8968">
        <dgm:presLayoutVars>
          <dgm:bulletEnabled val="1"/>
        </dgm:presLayoutVars>
      </dgm:prSet>
      <dgm:spPr/>
    </dgm:pt>
    <dgm:pt modelId="{CD9C8CA6-ED8B-49B6-9676-11C2F061582F}" type="pres">
      <dgm:prSet presAssocID="{3F50ECB7-4A31-45D8-986F-10DF8CEFFF63}" presName="sibTrans" presStyleLbl="sibTrans2D1" presStyleIdx="1" presStyleCnt="4"/>
      <dgm:spPr/>
    </dgm:pt>
    <dgm:pt modelId="{6CA69998-A9F8-4723-AF80-9FADEDEB967D}" type="pres">
      <dgm:prSet presAssocID="{3F50ECB7-4A31-45D8-986F-10DF8CEFFF63}" presName="connectorText" presStyleLbl="sibTrans2D1" presStyleIdx="1" presStyleCnt="4"/>
      <dgm:spPr/>
    </dgm:pt>
    <dgm:pt modelId="{D846D14C-213C-446D-96D0-94A1B5E99295}" type="pres">
      <dgm:prSet presAssocID="{CC683A26-560D-4DAD-A57A-1633B9370864}" presName="node" presStyleLbl="node1" presStyleIdx="2" presStyleCnt="5" custLinFactNeighborX="8968">
        <dgm:presLayoutVars>
          <dgm:bulletEnabled val="1"/>
        </dgm:presLayoutVars>
      </dgm:prSet>
      <dgm:spPr/>
    </dgm:pt>
    <dgm:pt modelId="{7C672BD8-CEEA-42DB-886F-D8AAB9AC5FC0}" type="pres">
      <dgm:prSet presAssocID="{BA91A102-233A-4208-B904-60DDE42CFE0B}" presName="sibTrans" presStyleLbl="sibTrans2D1" presStyleIdx="2" presStyleCnt="4"/>
      <dgm:spPr/>
    </dgm:pt>
    <dgm:pt modelId="{0BFB9FAE-6BC3-4546-A44C-ACBDBF24F9B9}" type="pres">
      <dgm:prSet presAssocID="{BA91A102-233A-4208-B904-60DDE42CFE0B}" presName="connectorText" presStyleLbl="sibTrans2D1" presStyleIdx="2" presStyleCnt="4"/>
      <dgm:spPr/>
    </dgm:pt>
    <dgm:pt modelId="{7F534260-F631-47A4-A27B-F0C98FAB0F4D}" type="pres">
      <dgm:prSet presAssocID="{993A1A25-AC4F-49A6-94D1-0CC723C0D8B1}" presName="node" presStyleLbl="node1" presStyleIdx="3" presStyleCnt="5" custLinFactNeighborX="8968">
        <dgm:presLayoutVars>
          <dgm:bulletEnabled val="1"/>
        </dgm:presLayoutVars>
      </dgm:prSet>
      <dgm:spPr/>
    </dgm:pt>
    <dgm:pt modelId="{0C9DF2C9-B40A-4537-98C9-5AB7A64578B0}" type="pres">
      <dgm:prSet presAssocID="{40A79104-23E9-48EB-917F-9B0087CC6D28}" presName="sibTrans" presStyleLbl="sibTrans2D1" presStyleIdx="3" presStyleCnt="4"/>
      <dgm:spPr/>
    </dgm:pt>
    <dgm:pt modelId="{0C48A02E-C697-4315-98FE-133112040F10}" type="pres">
      <dgm:prSet presAssocID="{40A79104-23E9-48EB-917F-9B0087CC6D28}" presName="connectorText" presStyleLbl="sibTrans2D1" presStyleIdx="3" presStyleCnt="4"/>
      <dgm:spPr/>
    </dgm:pt>
    <dgm:pt modelId="{2879EFEE-C84D-4053-9F06-359D51BB99CE}" type="pres">
      <dgm:prSet presAssocID="{A5819C5F-1AF5-4310-AE9B-8EFA672605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E266C02-75A6-4909-BAF1-AAB0E56EA14D}" type="presOf" srcId="{EFBC4289-45F6-4C67-BDC3-B65448713D5D}" destId="{1ED19ABA-165E-4A0A-BF31-04683A4CBE54}" srcOrd="0" destOrd="0" presId="urn:microsoft.com/office/officeart/2005/8/layout/process1"/>
    <dgm:cxn modelId="{B50D2E06-85A0-447B-841C-F8B2119F04BD}" srcId="{05B55657-9BBF-4401-96DD-6FD9FB817130}" destId="{896C4663-31F6-4BD9-82B8-875AEAF9E69C}" srcOrd="0" destOrd="0" parTransId="{EE7306D4-BFE7-495D-8084-287925B9C6A1}" sibTransId="{EFBC4289-45F6-4C67-BDC3-B65448713D5D}"/>
    <dgm:cxn modelId="{61463010-0722-49BD-9A1C-28D6EA1792C9}" type="presOf" srcId="{3F50ECB7-4A31-45D8-986F-10DF8CEFFF63}" destId="{CD9C8CA6-ED8B-49B6-9676-11C2F061582F}" srcOrd="0" destOrd="0" presId="urn:microsoft.com/office/officeart/2005/8/layout/process1"/>
    <dgm:cxn modelId="{682FAA20-0824-4623-A9CB-E763BEB1365C}" type="presOf" srcId="{A5819C5F-1AF5-4310-AE9B-8EFA6726050F}" destId="{2879EFEE-C84D-4053-9F06-359D51BB99CE}" srcOrd="0" destOrd="0" presId="urn:microsoft.com/office/officeart/2005/8/layout/process1"/>
    <dgm:cxn modelId="{5DA99E22-1E6E-4AC3-9B57-CEDAD0294399}" type="presOf" srcId="{EFBC4289-45F6-4C67-BDC3-B65448713D5D}" destId="{4DE9831D-6FFC-4A88-8B27-DE0FCB29765A}" srcOrd="1" destOrd="0" presId="urn:microsoft.com/office/officeart/2005/8/layout/process1"/>
    <dgm:cxn modelId="{49DC9528-F380-4680-B7BF-3A2CF2836901}" type="presOf" srcId="{40A79104-23E9-48EB-917F-9B0087CC6D28}" destId="{0C48A02E-C697-4315-98FE-133112040F10}" srcOrd="1" destOrd="0" presId="urn:microsoft.com/office/officeart/2005/8/layout/process1"/>
    <dgm:cxn modelId="{1E81FF66-6298-4CB0-8E57-7487590CA17D}" type="presOf" srcId="{3F50ECB7-4A31-45D8-986F-10DF8CEFFF63}" destId="{6CA69998-A9F8-4723-AF80-9FADEDEB967D}" srcOrd="1" destOrd="0" presId="urn:microsoft.com/office/officeart/2005/8/layout/process1"/>
    <dgm:cxn modelId="{CD728949-26A2-4118-A826-AFA5912770EA}" type="presOf" srcId="{40A79104-23E9-48EB-917F-9B0087CC6D28}" destId="{0C9DF2C9-B40A-4537-98C9-5AB7A64578B0}" srcOrd="0" destOrd="0" presId="urn:microsoft.com/office/officeart/2005/8/layout/process1"/>
    <dgm:cxn modelId="{5A29FC57-CB38-490C-AA58-915955BEE41C}" srcId="{05B55657-9BBF-4401-96DD-6FD9FB817130}" destId="{A5819C5F-1AF5-4310-AE9B-8EFA6726050F}" srcOrd="4" destOrd="0" parTransId="{BCD2932B-E537-48B2-A5BA-B57CA213D9EC}" sibTransId="{6964C93B-E0FC-487A-9D45-8965E031C893}"/>
    <dgm:cxn modelId="{F3C07678-5438-4931-B5A0-140413E7C080}" type="presOf" srcId="{896C4663-31F6-4BD9-82B8-875AEAF9E69C}" destId="{8AD4C8F3-9236-4C23-90B3-381FB859BAD5}" srcOrd="0" destOrd="0" presId="urn:microsoft.com/office/officeart/2005/8/layout/process1"/>
    <dgm:cxn modelId="{1248E479-9B79-4498-B9AF-7531188B511E}" type="presOf" srcId="{B42C73C2-061D-4AFE-949E-2F25625B17F3}" destId="{AA6D9BD6-CA38-419E-95A0-DE8BE1EE2E3E}" srcOrd="0" destOrd="0" presId="urn:microsoft.com/office/officeart/2005/8/layout/process1"/>
    <dgm:cxn modelId="{4F7FBFA7-CA54-4336-83C2-F5C3CAD8AB71}" type="presOf" srcId="{993A1A25-AC4F-49A6-94D1-0CC723C0D8B1}" destId="{7F534260-F631-47A4-A27B-F0C98FAB0F4D}" srcOrd="0" destOrd="0" presId="urn:microsoft.com/office/officeart/2005/8/layout/process1"/>
    <dgm:cxn modelId="{853E7AB9-87E7-48AF-A501-F25F911513AD}" srcId="{05B55657-9BBF-4401-96DD-6FD9FB817130}" destId="{B42C73C2-061D-4AFE-949E-2F25625B17F3}" srcOrd="1" destOrd="0" parTransId="{FC50762C-E8EF-426C-96A6-A7C1FD242BEB}" sibTransId="{3F50ECB7-4A31-45D8-986F-10DF8CEFFF63}"/>
    <dgm:cxn modelId="{7638E7BE-2DD4-4E71-AA0A-A51E3C8A9E08}" type="presOf" srcId="{CC683A26-560D-4DAD-A57A-1633B9370864}" destId="{D846D14C-213C-446D-96D0-94A1B5E99295}" srcOrd="0" destOrd="0" presId="urn:microsoft.com/office/officeart/2005/8/layout/process1"/>
    <dgm:cxn modelId="{646BE6BF-DB54-40D0-94DC-82715147BB03}" type="presOf" srcId="{BA91A102-233A-4208-B904-60DDE42CFE0B}" destId="{7C672BD8-CEEA-42DB-886F-D8AAB9AC5FC0}" srcOrd="0" destOrd="0" presId="urn:microsoft.com/office/officeart/2005/8/layout/process1"/>
    <dgm:cxn modelId="{FD6D39CF-D072-4A5F-8AAC-54C2DA8A4F3E}" srcId="{05B55657-9BBF-4401-96DD-6FD9FB817130}" destId="{993A1A25-AC4F-49A6-94D1-0CC723C0D8B1}" srcOrd="3" destOrd="0" parTransId="{CC40ECF8-82FD-4775-97C4-7362D291BA40}" sibTransId="{40A79104-23E9-48EB-917F-9B0087CC6D28}"/>
    <dgm:cxn modelId="{DB8CA6DB-C39E-4041-85FF-06C156292C71}" srcId="{05B55657-9BBF-4401-96DD-6FD9FB817130}" destId="{CC683A26-560D-4DAD-A57A-1633B9370864}" srcOrd="2" destOrd="0" parTransId="{FAF500DD-C362-4236-8194-8C2F4B8D9347}" sibTransId="{BA91A102-233A-4208-B904-60DDE42CFE0B}"/>
    <dgm:cxn modelId="{74D4F6F1-C811-40DD-BFF3-4CC9E5ADDF7A}" type="presOf" srcId="{BA91A102-233A-4208-B904-60DDE42CFE0B}" destId="{0BFB9FAE-6BC3-4546-A44C-ACBDBF24F9B9}" srcOrd="1" destOrd="0" presId="urn:microsoft.com/office/officeart/2005/8/layout/process1"/>
    <dgm:cxn modelId="{22A24AF7-44B0-408D-BCB5-BD71D4CF1910}" type="presOf" srcId="{05B55657-9BBF-4401-96DD-6FD9FB817130}" destId="{71275D80-2120-4A52-95F1-8B8B754FBE0A}" srcOrd="0" destOrd="0" presId="urn:microsoft.com/office/officeart/2005/8/layout/process1"/>
    <dgm:cxn modelId="{7F55EB92-04F0-46C1-9985-467761E87BB5}" type="presParOf" srcId="{71275D80-2120-4A52-95F1-8B8B754FBE0A}" destId="{8AD4C8F3-9236-4C23-90B3-381FB859BAD5}" srcOrd="0" destOrd="0" presId="urn:microsoft.com/office/officeart/2005/8/layout/process1"/>
    <dgm:cxn modelId="{5ACC200F-5209-4B09-9803-41F8D2FD47BB}" type="presParOf" srcId="{71275D80-2120-4A52-95F1-8B8B754FBE0A}" destId="{1ED19ABA-165E-4A0A-BF31-04683A4CBE54}" srcOrd="1" destOrd="0" presId="urn:microsoft.com/office/officeart/2005/8/layout/process1"/>
    <dgm:cxn modelId="{665ADC97-ABA4-45DC-8266-6F9C867D93A2}" type="presParOf" srcId="{1ED19ABA-165E-4A0A-BF31-04683A4CBE54}" destId="{4DE9831D-6FFC-4A88-8B27-DE0FCB29765A}" srcOrd="0" destOrd="0" presId="urn:microsoft.com/office/officeart/2005/8/layout/process1"/>
    <dgm:cxn modelId="{906D87ED-A1D7-4684-AF7E-5DD25CCA6900}" type="presParOf" srcId="{71275D80-2120-4A52-95F1-8B8B754FBE0A}" destId="{AA6D9BD6-CA38-419E-95A0-DE8BE1EE2E3E}" srcOrd="2" destOrd="0" presId="urn:microsoft.com/office/officeart/2005/8/layout/process1"/>
    <dgm:cxn modelId="{E3CBEE2E-BA7E-466A-B06E-DB0A639B19C1}" type="presParOf" srcId="{71275D80-2120-4A52-95F1-8B8B754FBE0A}" destId="{CD9C8CA6-ED8B-49B6-9676-11C2F061582F}" srcOrd="3" destOrd="0" presId="urn:microsoft.com/office/officeart/2005/8/layout/process1"/>
    <dgm:cxn modelId="{20707193-0F1B-4A61-ADB1-908778218D3F}" type="presParOf" srcId="{CD9C8CA6-ED8B-49B6-9676-11C2F061582F}" destId="{6CA69998-A9F8-4723-AF80-9FADEDEB967D}" srcOrd="0" destOrd="0" presId="urn:microsoft.com/office/officeart/2005/8/layout/process1"/>
    <dgm:cxn modelId="{7EB7547D-4974-472F-81F7-89DD698B1B66}" type="presParOf" srcId="{71275D80-2120-4A52-95F1-8B8B754FBE0A}" destId="{D846D14C-213C-446D-96D0-94A1B5E99295}" srcOrd="4" destOrd="0" presId="urn:microsoft.com/office/officeart/2005/8/layout/process1"/>
    <dgm:cxn modelId="{B6B1D4C2-36BA-4717-8E6D-C7A495D1C699}" type="presParOf" srcId="{71275D80-2120-4A52-95F1-8B8B754FBE0A}" destId="{7C672BD8-CEEA-42DB-886F-D8AAB9AC5FC0}" srcOrd="5" destOrd="0" presId="urn:microsoft.com/office/officeart/2005/8/layout/process1"/>
    <dgm:cxn modelId="{1CA6D2FA-4599-469D-B28B-88499E5D5BF2}" type="presParOf" srcId="{7C672BD8-CEEA-42DB-886F-D8AAB9AC5FC0}" destId="{0BFB9FAE-6BC3-4546-A44C-ACBDBF24F9B9}" srcOrd="0" destOrd="0" presId="urn:microsoft.com/office/officeart/2005/8/layout/process1"/>
    <dgm:cxn modelId="{C6FECE37-1890-421A-8CFF-E14EFAF8DED0}" type="presParOf" srcId="{71275D80-2120-4A52-95F1-8B8B754FBE0A}" destId="{7F534260-F631-47A4-A27B-F0C98FAB0F4D}" srcOrd="6" destOrd="0" presId="urn:microsoft.com/office/officeart/2005/8/layout/process1"/>
    <dgm:cxn modelId="{BCBD1D44-37EF-4EDB-AB14-D4B4899F222C}" type="presParOf" srcId="{71275D80-2120-4A52-95F1-8B8B754FBE0A}" destId="{0C9DF2C9-B40A-4537-98C9-5AB7A64578B0}" srcOrd="7" destOrd="0" presId="urn:microsoft.com/office/officeart/2005/8/layout/process1"/>
    <dgm:cxn modelId="{108596DC-6BF5-4CD0-B2A4-9EB7D026384F}" type="presParOf" srcId="{0C9DF2C9-B40A-4537-98C9-5AB7A64578B0}" destId="{0C48A02E-C697-4315-98FE-133112040F10}" srcOrd="0" destOrd="0" presId="urn:microsoft.com/office/officeart/2005/8/layout/process1"/>
    <dgm:cxn modelId="{79BA7F5A-7A50-4524-A05B-5605F9A324C4}" type="presParOf" srcId="{71275D80-2120-4A52-95F1-8B8B754FBE0A}" destId="{2879EFEE-C84D-4053-9F06-359D51BB99C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55657-9BBF-4401-96DD-6FD9FB817130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896C4663-31F6-4BD9-82B8-875AEAF9E6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Anti-saccade</a:t>
          </a:r>
        </a:p>
      </dgm:t>
    </dgm:pt>
    <dgm:pt modelId="{EE7306D4-BFE7-495D-8084-287925B9C6A1}" type="parTrans" cxnId="{B50D2E06-85A0-447B-841C-F8B2119F04BD}">
      <dgm:prSet/>
      <dgm:spPr/>
      <dgm:t>
        <a:bodyPr/>
        <a:lstStyle/>
        <a:p>
          <a:endParaRPr lang="en-CA"/>
        </a:p>
      </dgm:t>
    </dgm:pt>
    <dgm:pt modelId="{EFBC4289-45F6-4C67-BDC3-B65448713D5D}" type="sibTrans" cxnId="{B50D2E06-85A0-447B-841C-F8B2119F04B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B42C73C2-061D-4AFE-949E-2F25625B1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Flanker </a:t>
          </a:r>
        </a:p>
      </dgm:t>
    </dgm:pt>
    <dgm:pt modelId="{FC50762C-E8EF-426C-96A6-A7C1FD242BEB}" type="parTrans" cxnId="{853E7AB9-87E7-48AF-A501-F25F911513AD}">
      <dgm:prSet/>
      <dgm:spPr/>
      <dgm:t>
        <a:bodyPr/>
        <a:lstStyle/>
        <a:p>
          <a:endParaRPr lang="en-CA"/>
        </a:p>
      </dgm:t>
    </dgm:pt>
    <dgm:pt modelId="{3F50ECB7-4A31-45D8-986F-10DF8CEFFF63}" type="sibTrans" cxnId="{853E7AB9-87E7-48AF-A501-F25F911513A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CC683A26-560D-4DAD-A57A-1633B93708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Stroop</a:t>
          </a:r>
        </a:p>
      </dgm:t>
    </dgm:pt>
    <dgm:pt modelId="{FAF500DD-C362-4236-8194-8C2F4B8D9347}" type="parTrans" cxnId="{DB8CA6DB-C39E-4041-85FF-06C156292C71}">
      <dgm:prSet/>
      <dgm:spPr/>
      <dgm:t>
        <a:bodyPr/>
        <a:lstStyle/>
        <a:p>
          <a:endParaRPr lang="en-CA"/>
        </a:p>
      </dgm:t>
    </dgm:pt>
    <dgm:pt modelId="{BA91A102-233A-4208-B904-60DDE42CFE0B}" type="sibTrans" cxnId="{DB8CA6DB-C39E-4041-85FF-06C156292C7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CA"/>
        </a:p>
      </dgm:t>
    </dgm:pt>
    <dgm:pt modelId="{993A1A25-AC4F-49A6-94D1-0CC723C0D8B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CA" dirty="0"/>
            <a:t>Filtering working memory task</a:t>
          </a:r>
        </a:p>
      </dgm:t>
    </dgm:pt>
    <dgm:pt modelId="{CC40ECF8-82FD-4775-97C4-7362D291BA40}" type="parTrans" cxnId="{FD6D39CF-D072-4A5F-8AAC-54C2DA8A4F3E}">
      <dgm:prSet/>
      <dgm:spPr/>
      <dgm:t>
        <a:bodyPr/>
        <a:lstStyle/>
        <a:p>
          <a:endParaRPr lang="en-CA"/>
        </a:p>
      </dgm:t>
    </dgm:pt>
    <dgm:pt modelId="{40A79104-23E9-48EB-917F-9B0087CC6D28}" type="sibTrans" cxnId="{FD6D39CF-D072-4A5F-8AAC-54C2DA8A4F3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CA"/>
        </a:p>
      </dgm:t>
    </dgm:pt>
    <dgm:pt modelId="{71275D80-2120-4A52-95F1-8B8B754FBE0A}" type="pres">
      <dgm:prSet presAssocID="{05B55657-9BBF-4401-96DD-6FD9FB817130}" presName="Name0" presStyleCnt="0">
        <dgm:presLayoutVars>
          <dgm:dir/>
          <dgm:resizeHandles val="exact"/>
        </dgm:presLayoutVars>
      </dgm:prSet>
      <dgm:spPr/>
    </dgm:pt>
    <dgm:pt modelId="{8AD4C8F3-9236-4C23-90B3-381FB859BAD5}" type="pres">
      <dgm:prSet presAssocID="{896C4663-31F6-4BD9-82B8-875AEAF9E69C}" presName="node" presStyleLbl="node1" presStyleIdx="0" presStyleCnt="4" custLinFactNeighborX="8968">
        <dgm:presLayoutVars>
          <dgm:bulletEnabled val="1"/>
        </dgm:presLayoutVars>
      </dgm:prSet>
      <dgm:spPr/>
    </dgm:pt>
    <dgm:pt modelId="{1ED19ABA-165E-4A0A-BF31-04683A4CBE54}" type="pres">
      <dgm:prSet presAssocID="{EFBC4289-45F6-4C67-BDC3-B65448713D5D}" presName="sibTrans" presStyleLbl="sibTrans2D1" presStyleIdx="0" presStyleCnt="3"/>
      <dgm:spPr/>
    </dgm:pt>
    <dgm:pt modelId="{4DE9831D-6FFC-4A88-8B27-DE0FCB29765A}" type="pres">
      <dgm:prSet presAssocID="{EFBC4289-45F6-4C67-BDC3-B65448713D5D}" presName="connectorText" presStyleLbl="sibTrans2D1" presStyleIdx="0" presStyleCnt="3"/>
      <dgm:spPr/>
    </dgm:pt>
    <dgm:pt modelId="{AA6D9BD6-CA38-419E-95A0-DE8BE1EE2E3E}" type="pres">
      <dgm:prSet presAssocID="{B42C73C2-061D-4AFE-949E-2F25625B17F3}" presName="node" presStyleLbl="node1" presStyleIdx="1" presStyleCnt="4" custLinFactNeighborX="8968">
        <dgm:presLayoutVars>
          <dgm:bulletEnabled val="1"/>
        </dgm:presLayoutVars>
      </dgm:prSet>
      <dgm:spPr/>
    </dgm:pt>
    <dgm:pt modelId="{CD9C8CA6-ED8B-49B6-9676-11C2F061582F}" type="pres">
      <dgm:prSet presAssocID="{3F50ECB7-4A31-45D8-986F-10DF8CEFFF63}" presName="sibTrans" presStyleLbl="sibTrans2D1" presStyleIdx="1" presStyleCnt="3"/>
      <dgm:spPr/>
    </dgm:pt>
    <dgm:pt modelId="{6CA69998-A9F8-4723-AF80-9FADEDEB967D}" type="pres">
      <dgm:prSet presAssocID="{3F50ECB7-4A31-45D8-986F-10DF8CEFFF63}" presName="connectorText" presStyleLbl="sibTrans2D1" presStyleIdx="1" presStyleCnt="3"/>
      <dgm:spPr/>
    </dgm:pt>
    <dgm:pt modelId="{D846D14C-213C-446D-96D0-94A1B5E99295}" type="pres">
      <dgm:prSet presAssocID="{CC683A26-560D-4DAD-A57A-1633B9370864}" presName="node" presStyleLbl="node1" presStyleIdx="2" presStyleCnt="4" custLinFactNeighborX="8968">
        <dgm:presLayoutVars>
          <dgm:bulletEnabled val="1"/>
        </dgm:presLayoutVars>
      </dgm:prSet>
      <dgm:spPr/>
    </dgm:pt>
    <dgm:pt modelId="{7C672BD8-CEEA-42DB-886F-D8AAB9AC5FC0}" type="pres">
      <dgm:prSet presAssocID="{BA91A102-233A-4208-B904-60DDE42CFE0B}" presName="sibTrans" presStyleLbl="sibTrans2D1" presStyleIdx="2" presStyleCnt="3"/>
      <dgm:spPr/>
    </dgm:pt>
    <dgm:pt modelId="{0BFB9FAE-6BC3-4546-A44C-ACBDBF24F9B9}" type="pres">
      <dgm:prSet presAssocID="{BA91A102-233A-4208-B904-60DDE42CFE0B}" presName="connectorText" presStyleLbl="sibTrans2D1" presStyleIdx="2" presStyleCnt="3"/>
      <dgm:spPr/>
    </dgm:pt>
    <dgm:pt modelId="{7F534260-F631-47A4-A27B-F0C98FAB0F4D}" type="pres">
      <dgm:prSet presAssocID="{993A1A25-AC4F-49A6-94D1-0CC723C0D8B1}" presName="node" presStyleLbl="node1" presStyleIdx="3" presStyleCnt="4" custLinFactNeighborX="8968">
        <dgm:presLayoutVars>
          <dgm:bulletEnabled val="1"/>
        </dgm:presLayoutVars>
      </dgm:prSet>
      <dgm:spPr/>
    </dgm:pt>
  </dgm:ptLst>
  <dgm:cxnLst>
    <dgm:cxn modelId="{8E266C02-75A6-4909-BAF1-AAB0E56EA14D}" type="presOf" srcId="{EFBC4289-45F6-4C67-BDC3-B65448713D5D}" destId="{1ED19ABA-165E-4A0A-BF31-04683A4CBE54}" srcOrd="0" destOrd="0" presId="urn:microsoft.com/office/officeart/2005/8/layout/process1"/>
    <dgm:cxn modelId="{B50D2E06-85A0-447B-841C-F8B2119F04BD}" srcId="{05B55657-9BBF-4401-96DD-6FD9FB817130}" destId="{896C4663-31F6-4BD9-82B8-875AEAF9E69C}" srcOrd="0" destOrd="0" parTransId="{EE7306D4-BFE7-495D-8084-287925B9C6A1}" sibTransId="{EFBC4289-45F6-4C67-BDC3-B65448713D5D}"/>
    <dgm:cxn modelId="{61463010-0722-49BD-9A1C-28D6EA1792C9}" type="presOf" srcId="{3F50ECB7-4A31-45D8-986F-10DF8CEFFF63}" destId="{CD9C8CA6-ED8B-49B6-9676-11C2F061582F}" srcOrd="0" destOrd="0" presId="urn:microsoft.com/office/officeart/2005/8/layout/process1"/>
    <dgm:cxn modelId="{5DA99E22-1E6E-4AC3-9B57-CEDAD0294399}" type="presOf" srcId="{EFBC4289-45F6-4C67-BDC3-B65448713D5D}" destId="{4DE9831D-6FFC-4A88-8B27-DE0FCB29765A}" srcOrd="1" destOrd="0" presId="urn:microsoft.com/office/officeart/2005/8/layout/process1"/>
    <dgm:cxn modelId="{1E81FF66-6298-4CB0-8E57-7487590CA17D}" type="presOf" srcId="{3F50ECB7-4A31-45D8-986F-10DF8CEFFF63}" destId="{6CA69998-A9F8-4723-AF80-9FADEDEB967D}" srcOrd="1" destOrd="0" presId="urn:microsoft.com/office/officeart/2005/8/layout/process1"/>
    <dgm:cxn modelId="{F3C07678-5438-4931-B5A0-140413E7C080}" type="presOf" srcId="{896C4663-31F6-4BD9-82B8-875AEAF9E69C}" destId="{8AD4C8F3-9236-4C23-90B3-381FB859BAD5}" srcOrd="0" destOrd="0" presId="urn:microsoft.com/office/officeart/2005/8/layout/process1"/>
    <dgm:cxn modelId="{1248E479-9B79-4498-B9AF-7531188B511E}" type="presOf" srcId="{B42C73C2-061D-4AFE-949E-2F25625B17F3}" destId="{AA6D9BD6-CA38-419E-95A0-DE8BE1EE2E3E}" srcOrd="0" destOrd="0" presId="urn:microsoft.com/office/officeart/2005/8/layout/process1"/>
    <dgm:cxn modelId="{4F7FBFA7-CA54-4336-83C2-F5C3CAD8AB71}" type="presOf" srcId="{993A1A25-AC4F-49A6-94D1-0CC723C0D8B1}" destId="{7F534260-F631-47A4-A27B-F0C98FAB0F4D}" srcOrd="0" destOrd="0" presId="urn:microsoft.com/office/officeart/2005/8/layout/process1"/>
    <dgm:cxn modelId="{853E7AB9-87E7-48AF-A501-F25F911513AD}" srcId="{05B55657-9BBF-4401-96DD-6FD9FB817130}" destId="{B42C73C2-061D-4AFE-949E-2F25625B17F3}" srcOrd="1" destOrd="0" parTransId="{FC50762C-E8EF-426C-96A6-A7C1FD242BEB}" sibTransId="{3F50ECB7-4A31-45D8-986F-10DF8CEFFF63}"/>
    <dgm:cxn modelId="{7638E7BE-2DD4-4E71-AA0A-A51E3C8A9E08}" type="presOf" srcId="{CC683A26-560D-4DAD-A57A-1633B9370864}" destId="{D846D14C-213C-446D-96D0-94A1B5E99295}" srcOrd="0" destOrd="0" presId="urn:microsoft.com/office/officeart/2005/8/layout/process1"/>
    <dgm:cxn modelId="{646BE6BF-DB54-40D0-94DC-82715147BB03}" type="presOf" srcId="{BA91A102-233A-4208-B904-60DDE42CFE0B}" destId="{7C672BD8-CEEA-42DB-886F-D8AAB9AC5FC0}" srcOrd="0" destOrd="0" presId="urn:microsoft.com/office/officeart/2005/8/layout/process1"/>
    <dgm:cxn modelId="{FD6D39CF-D072-4A5F-8AAC-54C2DA8A4F3E}" srcId="{05B55657-9BBF-4401-96DD-6FD9FB817130}" destId="{993A1A25-AC4F-49A6-94D1-0CC723C0D8B1}" srcOrd="3" destOrd="0" parTransId="{CC40ECF8-82FD-4775-97C4-7362D291BA40}" sibTransId="{40A79104-23E9-48EB-917F-9B0087CC6D28}"/>
    <dgm:cxn modelId="{DB8CA6DB-C39E-4041-85FF-06C156292C71}" srcId="{05B55657-9BBF-4401-96DD-6FD9FB817130}" destId="{CC683A26-560D-4DAD-A57A-1633B9370864}" srcOrd="2" destOrd="0" parTransId="{FAF500DD-C362-4236-8194-8C2F4B8D9347}" sibTransId="{BA91A102-233A-4208-B904-60DDE42CFE0B}"/>
    <dgm:cxn modelId="{74D4F6F1-C811-40DD-BFF3-4CC9E5ADDF7A}" type="presOf" srcId="{BA91A102-233A-4208-B904-60DDE42CFE0B}" destId="{0BFB9FAE-6BC3-4546-A44C-ACBDBF24F9B9}" srcOrd="1" destOrd="0" presId="urn:microsoft.com/office/officeart/2005/8/layout/process1"/>
    <dgm:cxn modelId="{22A24AF7-44B0-408D-BCB5-BD71D4CF1910}" type="presOf" srcId="{05B55657-9BBF-4401-96DD-6FD9FB817130}" destId="{71275D80-2120-4A52-95F1-8B8B754FBE0A}" srcOrd="0" destOrd="0" presId="urn:microsoft.com/office/officeart/2005/8/layout/process1"/>
    <dgm:cxn modelId="{7F55EB92-04F0-46C1-9985-467761E87BB5}" type="presParOf" srcId="{71275D80-2120-4A52-95F1-8B8B754FBE0A}" destId="{8AD4C8F3-9236-4C23-90B3-381FB859BAD5}" srcOrd="0" destOrd="0" presId="urn:microsoft.com/office/officeart/2005/8/layout/process1"/>
    <dgm:cxn modelId="{5ACC200F-5209-4B09-9803-41F8D2FD47BB}" type="presParOf" srcId="{71275D80-2120-4A52-95F1-8B8B754FBE0A}" destId="{1ED19ABA-165E-4A0A-BF31-04683A4CBE54}" srcOrd="1" destOrd="0" presId="urn:microsoft.com/office/officeart/2005/8/layout/process1"/>
    <dgm:cxn modelId="{665ADC97-ABA4-45DC-8266-6F9C867D93A2}" type="presParOf" srcId="{1ED19ABA-165E-4A0A-BF31-04683A4CBE54}" destId="{4DE9831D-6FFC-4A88-8B27-DE0FCB29765A}" srcOrd="0" destOrd="0" presId="urn:microsoft.com/office/officeart/2005/8/layout/process1"/>
    <dgm:cxn modelId="{906D87ED-A1D7-4684-AF7E-5DD25CCA6900}" type="presParOf" srcId="{71275D80-2120-4A52-95F1-8B8B754FBE0A}" destId="{AA6D9BD6-CA38-419E-95A0-DE8BE1EE2E3E}" srcOrd="2" destOrd="0" presId="urn:microsoft.com/office/officeart/2005/8/layout/process1"/>
    <dgm:cxn modelId="{E3CBEE2E-BA7E-466A-B06E-DB0A639B19C1}" type="presParOf" srcId="{71275D80-2120-4A52-95F1-8B8B754FBE0A}" destId="{CD9C8CA6-ED8B-49B6-9676-11C2F061582F}" srcOrd="3" destOrd="0" presId="urn:microsoft.com/office/officeart/2005/8/layout/process1"/>
    <dgm:cxn modelId="{20707193-0F1B-4A61-ADB1-908778218D3F}" type="presParOf" srcId="{CD9C8CA6-ED8B-49B6-9676-11C2F061582F}" destId="{6CA69998-A9F8-4723-AF80-9FADEDEB967D}" srcOrd="0" destOrd="0" presId="urn:microsoft.com/office/officeart/2005/8/layout/process1"/>
    <dgm:cxn modelId="{7EB7547D-4974-472F-81F7-89DD698B1B66}" type="presParOf" srcId="{71275D80-2120-4A52-95F1-8B8B754FBE0A}" destId="{D846D14C-213C-446D-96D0-94A1B5E99295}" srcOrd="4" destOrd="0" presId="urn:microsoft.com/office/officeart/2005/8/layout/process1"/>
    <dgm:cxn modelId="{B6B1D4C2-36BA-4717-8E6D-C7A495D1C699}" type="presParOf" srcId="{71275D80-2120-4A52-95F1-8B8B754FBE0A}" destId="{7C672BD8-CEEA-42DB-886F-D8AAB9AC5FC0}" srcOrd="5" destOrd="0" presId="urn:microsoft.com/office/officeart/2005/8/layout/process1"/>
    <dgm:cxn modelId="{1CA6D2FA-4599-469D-B28B-88499E5D5BF2}" type="presParOf" srcId="{7C672BD8-CEEA-42DB-886F-D8AAB9AC5FC0}" destId="{0BFB9FAE-6BC3-4546-A44C-ACBDBF24F9B9}" srcOrd="0" destOrd="0" presId="urn:microsoft.com/office/officeart/2005/8/layout/process1"/>
    <dgm:cxn modelId="{C6FECE37-1890-421A-8CFF-E14EFAF8DED0}" type="presParOf" srcId="{71275D80-2120-4A52-95F1-8B8B754FBE0A}" destId="{7F534260-F631-47A4-A27B-F0C98FAB0F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4C8F3-9236-4C23-90B3-381FB859BAD5}">
      <dsp:nvSpPr>
        <dsp:cNvPr id="0" name=""/>
        <dsp:cNvSpPr/>
      </dsp:nvSpPr>
      <dsp:spPr>
        <a:xfrm>
          <a:off x="103511" y="0"/>
          <a:ext cx="2647491" cy="152404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Hyper-binding Encoding</a:t>
          </a:r>
        </a:p>
      </dsp:txBody>
      <dsp:txXfrm>
        <a:off x="148149" y="44638"/>
        <a:ext cx="2558215" cy="1434767"/>
      </dsp:txXfrm>
    </dsp:sp>
    <dsp:sp modelId="{1ED19ABA-165E-4A0A-BF31-04683A4CBE54}">
      <dsp:nvSpPr>
        <dsp:cNvPr id="0" name=""/>
        <dsp:cNvSpPr/>
      </dsp:nvSpPr>
      <dsp:spPr>
        <a:xfrm>
          <a:off x="3015751" y="433732"/>
          <a:ext cx="561268" cy="656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500" kern="1200"/>
        </a:p>
      </dsp:txBody>
      <dsp:txXfrm>
        <a:off x="3015751" y="565047"/>
        <a:ext cx="392888" cy="393947"/>
      </dsp:txXfrm>
    </dsp:sp>
    <dsp:sp modelId="{AA6D9BD6-CA38-419E-95A0-DE8BE1EE2E3E}">
      <dsp:nvSpPr>
        <dsp:cNvPr id="0" name=""/>
        <dsp:cNvSpPr/>
      </dsp:nvSpPr>
      <dsp:spPr>
        <a:xfrm>
          <a:off x="3809998" y="0"/>
          <a:ext cx="2647491" cy="152404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Hyper-binding Test </a:t>
          </a:r>
        </a:p>
      </dsp:txBody>
      <dsp:txXfrm>
        <a:off x="3854636" y="44638"/>
        <a:ext cx="2558215" cy="1434767"/>
      </dsp:txXfrm>
    </dsp:sp>
    <dsp:sp modelId="{CD9C8CA6-ED8B-49B6-9676-11C2F061582F}">
      <dsp:nvSpPr>
        <dsp:cNvPr id="0" name=""/>
        <dsp:cNvSpPr/>
      </dsp:nvSpPr>
      <dsp:spPr>
        <a:xfrm>
          <a:off x="6722239" y="433732"/>
          <a:ext cx="561268" cy="656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500" kern="1200"/>
        </a:p>
      </dsp:txBody>
      <dsp:txXfrm>
        <a:off x="6722239" y="565047"/>
        <a:ext cx="392888" cy="393947"/>
      </dsp:txXfrm>
    </dsp:sp>
    <dsp:sp modelId="{D846D14C-213C-446D-96D0-94A1B5E99295}">
      <dsp:nvSpPr>
        <dsp:cNvPr id="0" name=""/>
        <dsp:cNvSpPr/>
      </dsp:nvSpPr>
      <dsp:spPr>
        <a:xfrm>
          <a:off x="7516486" y="0"/>
          <a:ext cx="2647491" cy="152404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Full-attention Encoding</a:t>
          </a:r>
        </a:p>
      </dsp:txBody>
      <dsp:txXfrm>
        <a:off x="7561124" y="44638"/>
        <a:ext cx="2558215" cy="1434767"/>
      </dsp:txXfrm>
    </dsp:sp>
    <dsp:sp modelId="{7C672BD8-CEEA-42DB-886F-D8AAB9AC5FC0}">
      <dsp:nvSpPr>
        <dsp:cNvPr id="0" name=""/>
        <dsp:cNvSpPr/>
      </dsp:nvSpPr>
      <dsp:spPr>
        <a:xfrm>
          <a:off x="10428727" y="433732"/>
          <a:ext cx="561268" cy="656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500" kern="1200"/>
        </a:p>
      </dsp:txBody>
      <dsp:txXfrm>
        <a:off x="10428727" y="565047"/>
        <a:ext cx="392888" cy="393947"/>
      </dsp:txXfrm>
    </dsp:sp>
    <dsp:sp modelId="{7F534260-F631-47A4-A27B-F0C98FAB0F4D}">
      <dsp:nvSpPr>
        <dsp:cNvPr id="0" name=""/>
        <dsp:cNvSpPr/>
      </dsp:nvSpPr>
      <dsp:spPr>
        <a:xfrm>
          <a:off x="11222974" y="0"/>
          <a:ext cx="2647491" cy="152404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Full-attention Test</a:t>
          </a:r>
        </a:p>
      </dsp:txBody>
      <dsp:txXfrm>
        <a:off x="11267612" y="44638"/>
        <a:ext cx="2558215" cy="1434767"/>
      </dsp:txXfrm>
    </dsp:sp>
    <dsp:sp modelId="{0C9DF2C9-B40A-4537-98C9-5AB7A64578B0}">
      <dsp:nvSpPr>
        <dsp:cNvPr id="0" name=""/>
        <dsp:cNvSpPr/>
      </dsp:nvSpPr>
      <dsp:spPr>
        <a:xfrm>
          <a:off x="14111472" y="433732"/>
          <a:ext cx="510933" cy="656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500" kern="1200"/>
        </a:p>
      </dsp:txBody>
      <dsp:txXfrm>
        <a:off x="14111472" y="565047"/>
        <a:ext cx="357653" cy="393947"/>
      </dsp:txXfrm>
    </dsp:sp>
    <dsp:sp modelId="{2879EFEE-C84D-4053-9F06-359D51BB99CE}">
      <dsp:nvSpPr>
        <dsp:cNvPr id="0" name=""/>
        <dsp:cNvSpPr/>
      </dsp:nvSpPr>
      <dsp:spPr>
        <a:xfrm>
          <a:off x="14834491" y="0"/>
          <a:ext cx="2647491" cy="152404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14879129" y="44638"/>
        <a:ext cx="2558215" cy="1434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4C8F3-9236-4C23-90B3-381FB859BAD5}">
      <dsp:nvSpPr>
        <dsp:cNvPr id="0" name=""/>
        <dsp:cNvSpPr/>
      </dsp:nvSpPr>
      <dsp:spPr>
        <a:xfrm>
          <a:off x="106950" y="0"/>
          <a:ext cx="2802737" cy="153238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Anti-saccade</a:t>
          </a:r>
        </a:p>
      </dsp:txBody>
      <dsp:txXfrm>
        <a:off x="151832" y="44882"/>
        <a:ext cx="2712973" cy="1442618"/>
      </dsp:txXfrm>
    </dsp:sp>
    <dsp:sp modelId="{1ED19ABA-165E-4A0A-BF31-04683A4CBE54}">
      <dsp:nvSpPr>
        <dsp:cNvPr id="0" name=""/>
        <dsp:cNvSpPr/>
      </dsp:nvSpPr>
      <dsp:spPr>
        <a:xfrm>
          <a:off x="3189961" y="418652"/>
          <a:ext cx="594180" cy="695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kern="1200"/>
        </a:p>
      </dsp:txBody>
      <dsp:txXfrm>
        <a:off x="3189961" y="557668"/>
        <a:ext cx="415926" cy="417046"/>
      </dsp:txXfrm>
    </dsp:sp>
    <dsp:sp modelId="{AA6D9BD6-CA38-419E-95A0-DE8BE1EE2E3E}">
      <dsp:nvSpPr>
        <dsp:cNvPr id="0" name=""/>
        <dsp:cNvSpPr/>
      </dsp:nvSpPr>
      <dsp:spPr>
        <a:xfrm>
          <a:off x="4030782" y="0"/>
          <a:ext cx="2802737" cy="153238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Flanker </a:t>
          </a:r>
        </a:p>
      </dsp:txBody>
      <dsp:txXfrm>
        <a:off x="4075664" y="44882"/>
        <a:ext cx="2712973" cy="1442618"/>
      </dsp:txXfrm>
    </dsp:sp>
    <dsp:sp modelId="{CD9C8CA6-ED8B-49B6-9676-11C2F061582F}">
      <dsp:nvSpPr>
        <dsp:cNvPr id="0" name=""/>
        <dsp:cNvSpPr/>
      </dsp:nvSpPr>
      <dsp:spPr>
        <a:xfrm>
          <a:off x="7113793" y="418652"/>
          <a:ext cx="594180" cy="695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kern="1200"/>
        </a:p>
      </dsp:txBody>
      <dsp:txXfrm>
        <a:off x="7113793" y="557668"/>
        <a:ext cx="415926" cy="417046"/>
      </dsp:txXfrm>
    </dsp:sp>
    <dsp:sp modelId="{D846D14C-213C-446D-96D0-94A1B5E99295}">
      <dsp:nvSpPr>
        <dsp:cNvPr id="0" name=""/>
        <dsp:cNvSpPr/>
      </dsp:nvSpPr>
      <dsp:spPr>
        <a:xfrm>
          <a:off x="7954614" y="0"/>
          <a:ext cx="2802737" cy="153238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Stroop</a:t>
          </a:r>
        </a:p>
      </dsp:txBody>
      <dsp:txXfrm>
        <a:off x="7999496" y="44882"/>
        <a:ext cx="2712973" cy="1442618"/>
      </dsp:txXfrm>
    </dsp:sp>
    <dsp:sp modelId="{7C672BD8-CEEA-42DB-886F-D8AAB9AC5FC0}">
      <dsp:nvSpPr>
        <dsp:cNvPr id="0" name=""/>
        <dsp:cNvSpPr/>
      </dsp:nvSpPr>
      <dsp:spPr>
        <a:xfrm>
          <a:off x="11014093" y="418652"/>
          <a:ext cx="544291" cy="695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kern="1200"/>
        </a:p>
      </dsp:txBody>
      <dsp:txXfrm>
        <a:off x="11014093" y="557668"/>
        <a:ext cx="381004" cy="417046"/>
      </dsp:txXfrm>
    </dsp:sp>
    <dsp:sp modelId="{7F534260-F631-47A4-A27B-F0C98FAB0F4D}">
      <dsp:nvSpPr>
        <dsp:cNvPr id="0" name=""/>
        <dsp:cNvSpPr/>
      </dsp:nvSpPr>
      <dsp:spPr>
        <a:xfrm>
          <a:off x="11784317" y="0"/>
          <a:ext cx="2802737" cy="153238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Filtering working memory task</a:t>
          </a:r>
        </a:p>
      </dsp:txBody>
      <dsp:txXfrm>
        <a:off x="11829199" y="44882"/>
        <a:ext cx="2712973" cy="1442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015C-C4DC-4C32-BE89-DD0212145B77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BA5AB-3D83-40BE-92D5-8B2DC1ACC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9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2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8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85C2-DDEC-4139-AAC0-F43A0753498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D6CF-7E74-4126-9FB2-4F573C8FC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6.jpg"/><Relationship Id="rId3" Type="http://schemas.microsoft.com/office/2007/relationships/hdphoto" Target="../media/hdphoto1.wdp"/><Relationship Id="rId21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5.jp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4.jpg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12.jpeg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23" Type="http://schemas.openxmlformats.org/officeDocument/2006/relationships/image" Target="../media/image11.jpeg"/><Relationship Id="rId10" Type="http://schemas.microsoft.com/office/2007/relationships/diagramDrawing" Target="../diagrams/drawing1.xml"/><Relationship Id="rId19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E19C07-A8D6-499B-8699-3589E9F38784}"/>
              </a:ext>
            </a:extLst>
          </p:cNvPr>
          <p:cNvSpPr/>
          <p:nvPr/>
        </p:nvSpPr>
        <p:spPr>
          <a:xfrm>
            <a:off x="0" y="632487"/>
            <a:ext cx="43708320" cy="4023581"/>
          </a:xfrm>
          <a:prstGeom prst="rect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500" dirty="0">
                <a:latin typeface="Arial" panose="020B0604020202020204" pitchFamily="34" charset="0"/>
                <a:cs typeface="Arial" panose="020B0604020202020204" pitchFamily="34" charset="0"/>
              </a:rPr>
              <a:t>Poor attentional control relates to hyper-binding in a young adult sample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Emily E. Davis, Edyta K. Tehrani &amp; Karen L. Campbell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Brock University, St.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Catharines, Ontario, Canada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Pre-print: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https://osf.io/preprints/psyarxiv/2um4s/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52A368-AE08-400C-95D0-DFBE6D2A8682}"/>
              </a:ext>
            </a:extLst>
          </p:cNvPr>
          <p:cNvSpPr/>
          <p:nvPr/>
        </p:nvSpPr>
        <p:spPr>
          <a:xfrm>
            <a:off x="979712" y="5088305"/>
            <a:ext cx="20852001" cy="13108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BE0F15-65B6-483F-8984-D141A542F080}"/>
              </a:ext>
            </a:extLst>
          </p:cNvPr>
          <p:cNvSpPr/>
          <p:nvPr/>
        </p:nvSpPr>
        <p:spPr>
          <a:xfrm>
            <a:off x="979713" y="6415449"/>
            <a:ext cx="20858765" cy="84502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Hyper-binding</a:t>
            </a:r>
            <a:r>
              <a:rPr lang="en-CA" sz="4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the erroneous encoding of both target and distractor information into associative pairs in memory - has been described as a unique age effect, caused by declines in attentional control </a:t>
            </a:r>
            <a:r>
              <a:rPr lang="en-CA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(Campbell et al., 2010) </a:t>
            </a:r>
            <a:br>
              <a:rPr lang="en-CA" sz="4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CA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average, y</a:t>
            </a:r>
            <a:r>
              <a:rPr lang="en-CA" sz="4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oung adults do not hyper-bind, even when explicitly alerted to the relevance of previously distracting information </a:t>
            </a:r>
            <a:r>
              <a:rPr lang="en-CA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(Campbell &amp; Hasher, 2018). </a:t>
            </a:r>
            <a:br>
              <a:rPr lang="en-CA" sz="4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CA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hyper-binding and attentional control are linked, then young adults with poor attentional control should show evidence of hyper-binding, while those with relatively good attentional control should not.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5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Hyper-binding will be negatively related to attentional control.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E560D0-266A-4C55-907A-C0FB9F18D205}"/>
              </a:ext>
            </a:extLst>
          </p:cNvPr>
          <p:cNvSpPr/>
          <p:nvPr/>
        </p:nvSpPr>
        <p:spPr>
          <a:xfrm>
            <a:off x="979712" y="14880846"/>
            <a:ext cx="20858766" cy="13108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E82B63-A0FC-46F1-9F81-76C688563698}"/>
              </a:ext>
            </a:extLst>
          </p:cNvPr>
          <p:cNvSpPr/>
          <p:nvPr/>
        </p:nvSpPr>
        <p:spPr>
          <a:xfrm>
            <a:off x="22660795" y="5082319"/>
            <a:ext cx="20408524" cy="1300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B9EC36-112C-43B7-BD9D-74B043727037}"/>
              </a:ext>
            </a:extLst>
          </p:cNvPr>
          <p:cNvSpPr/>
          <p:nvPr/>
        </p:nvSpPr>
        <p:spPr>
          <a:xfrm>
            <a:off x="22645054" y="6051722"/>
            <a:ext cx="20424264" cy="2597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A4EE1-627C-43DB-989F-744ACE0C1719}"/>
              </a:ext>
            </a:extLst>
          </p:cNvPr>
          <p:cNvSpPr/>
          <p:nvPr/>
        </p:nvSpPr>
        <p:spPr>
          <a:xfrm>
            <a:off x="979541" y="16028765"/>
            <a:ext cx="20861556" cy="159963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CA" sz="2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C040CC-9FB1-427A-8BF4-549EF0FB0FF1}"/>
              </a:ext>
            </a:extLst>
          </p:cNvPr>
          <p:cNvSpPr/>
          <p:nvPr/>
        </p:nvSpPr>
        <p:spPr>
          <a:xfrm>
            <a:off x="34526253" y="11372459"/>
            <a:ext cx="558555" cy="1447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EEE971-5E60-47D3-A134-0FBB15D311FA}"/>
              </a:ext>
            </a:extLst>
          </p:cNvPr>
          <p:cNvSpPr/>
          <p:nvPr/>
        </p:nvSpPr>
        <p:spPr>
          <a:xfrm>
            <a:off x="39430673" y="11167264"/>
            <a:ext cx="831065" cy="938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37C1DD-BE0B-4EC0-B64E-51E2315B045F}"/>
              </a:ext>
            </a:extLst>
          </p:cNvPr>
          <p:cNvSpPr/>
          <p:nvPr/>
        </p:nvSpPr>
        <p:spPr>
          <a:xfrm>
            <a:off x="20972177" y="28318691"/>
            <a:ext cx="620808" cy="82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1143C7-A8F6-4542-B00B-16D3BE408091}"/>
              </a:ext>
            </a:extLst>
          </p:cNvPr>
          <p:cNvSpPr/>
          <p:nvPr/>
        </p:nvSpPr>
        <p:spPr>
          <a:xfrm>
            <a:off x="22627928" y="23451011"/>
            <a:ext cx="20417500" cy="10569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E14445C-0BBB-4B7B-93C0-4F92A86331AE}"/>
              </a:ext>
            </a:extLst>
          </p:cNvPr>
          <p:cNvSpPr/>
          <p:nvPr/>
        </p:nvSpPr>
        <p:spPr>
          <a:xfrm>
            <a:off x="29684824" y="11003184"/>
            <a:ext cx="831065" cy="938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709D61-B892-4CD5-B692-45C4D231E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" t="9018" r="11855" b="11516"/>
          <a:stretch/>
        </p:blipFill>
        <p:spPr>
          <a:xfrm>
            <a:off x="1477064" y="87511"/>
            <a:ext cx="4684617" cy="47339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5C017F-B88B-4D6A-9927-7561A891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0673" y="591948"/>
            <a:ext cx="3943691" cy="1929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86B26E-733E-45F3-861C-C4C1EE3CB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400" y="2477977"/>
            <a:ext cx="3638599" cy="2201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F90861-CC4B-4BC0-A346-8E7FF5BC68CE}"/>
              </a:ext>
            </a:extLst>
          </p:cNvPr>
          <p:cNvSpPr txBox="1"/>
          <p:nvPr/>
        </p:nvSpPr>
        <p:spPr>
          <a:xfrm>
            <a:off x="22517231" y="29182635"/>
            <a:ext cx="20252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44812-7E8F-4016-8FAB-FCC79A689ACE}"/>
              </a:ext>
            </a:extLst>
          </p:cNvPr>
          <p:cNvSpPr txBox="1"/>
          <p:nvPr/>
        </p:nvSpPr>
        <p:spPr>
          <a:xfrm>
            <a:off x="38540382" y="32337472"/>
            <a:ext cx="1501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Emily E. Davis, ed11zq@brocku.ca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7AA767B-7DE4-9768-5F97-2B24A1060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76188"/>
              </p:ext>
            </p:extLst>
          </p:nvPr>
        </p:nvGraphicFramePr>
        <p:xfrm>
          <a:off x="1029776" y="17657894"/>
          <a:ext cx="17490523" cy="152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897A504-FF1C-83E7-28A8-75E7210F1567}"/>
              </a:ext>
            </a:extLst>
          </p:cNvPr>
          <p:cNvSpPr txBox="1"/>
          <p:nvPr/>
        </p:nvSpPr>
        <p:spPr>
          <a:xfrm>
            <a:off x="1543566" y="30099718"/>
            <a:ext cx="2011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Attentional control tasks 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developed by the Engle lab </a:t>
            </a:r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3800" dirty="0" err="1">
                <a:latin typeface="Arial" panose="020B0604020202020204" pitchFamily="34" charset="0"/>
                <a:cs typeface="Arial" panose="020B0604020202020204" pitchFamily="34" charset="0"/>
              </a:rPr>
              <a:t>Draheim</a:t>
            </a:r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, 2020; 2022)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473133-1D0A-C510-64DE-E13F4077B60D}"/>
              </a:ext>
            </a:extLst>
          </p:cNvPr>
          <p:cNvSpPr txBox="1"/>
          <p:nvPr/>
        </p:nvSpPr>
        <p:spPr>
          <a:xfrm>
            <a:off x="981596" y="16251277"/>
            <a:ext cx="20715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Implicit associative memory task 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developed by our lab </a:t>
            </a:r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(Davis et al., 2021). </a:t>
            </a:r>
          </a:p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Measures associative memory for both target-distractor and target-target pairs.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38B3D-B54B-28CB-60FD-17E18111D55C}"/>
              </a:ext>
            </a:extLst>
          </p:cNvPr>
          <p:cNvSpPr txBox="1"/>
          <p:nvPr/>
        </p:nvSpPr>
        <p:spPr>
          <a:xfrm>
            <a:off x="1266050" y="31249519"/>
            <a:ext cx="2336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Questionnaires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: Awareness, vocabulary, demographics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BE5F98B-CF39-56CD-F9DB-8E449F644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27227"/>
              </p:ext>
            </p:extLst>
          </p:nvPr>
        </p:nvGraphicFramePr>
        <p:xfrm>
          <a:off x="7098476" y="28408157"/>
          <a:ext cx="14587055" cy="153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FF1AF5B-9B91-7D04-4070-B5F2FD4F6A07}"/>
              </a:ext>
            </a:extLst>
          </p:cNvPr>
          <p:cNvSpPr txBox="1"/>
          <p:nvPr/>
        </p:nvSpPr>
        <p:spPr>
          <a:xfrm>
            <a:off x="1114498" y="19137696"/>
            <a:ext cx="7086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Hyper-binding: 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Ignore word; “Can this pictured object fit inside of a desk drawer?”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8D0C73-8B65-081B-F36E-DBC038CEE558}"/>
              </a:ext>
            </a:extLst>
          </p:cNvPr>
          <p:cNvSpPr txBox="1"/>
          <p:nvPr/>
        </p:nvSpPr>
        <p:spPr>
          <a:xfrm>
            <a:off x="8549895" y="19179582"/>
            <a:ext cx="80817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Full-attention: 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Attend both; </a:t>
            </a:r>
          </a:p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“Can both of these objects fit together inside of a desk drawer?” </a:t>
            </a:r>
          </a:p>
          <a:p>
            <a:endParaRPr lang="en-CA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6E6B7A-7BDD-A46E-3553-9810FA3C8CCD}"/>
              </a:ext>
            </a:extLst>
          </p:cNvPr>
          <p:cNvGrpSpPr/>
          <p:nvPr/>
        </p:nvGrpSpPr>
        <p:grpSpPr>
          <a:xfrm>
            <a:off x="3175226" y="21852210"/>
            <a:ext cx="19154661" cy="4776546"/>
            <a:chOff x="2473544" y="22247454"/>
            <a:chExt cx="21292338" cy="5493985"/>
          </a:xfrm>
        </p:grpSpPr>
        <p:pic>
          <p:nvPicPr>
            <p:cNvPr id="31" name="Picture 30" descr="Shape&#10;&#10;Description automatically generated">
              <a:extLst>
                <a:ext uri="{FF2B5EF4-FFF2-40B4-BE49-F238E27FC236}">
                  <a16:creationId xmlns:a16="http://schemas.microsoft.com/office/drawing/2014/main" id="{455899AA-A351-A629-B2F8-24C3D76EF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865" y="22361188"/>
              <a:ext cx="2064863" cy="2064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 descr="A picture containing mammal, swine&#10;&#10;Description automatically generated">
              <a:extLst>
                <a:ext uri="{FF2B5EF4-FFF2-40B4-BE49-F238E27FC236}">
                  <a16:creationId xmlns:a16="http://schemas.microsoft.com/office/drawing/2014/main" id="{1B9E5CDB-F2DF-D799-A05B-FD3E04B8E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550" y="23983885"/>
              <a:ext cx="2064863" cy="2064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Picture 3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683CA42-8ED9-E8AF-203C-53F1F06B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436" y="22314918"/>
              <a:ext cx="2064863" cy="2064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3E81311-8332-624D-3CBE-32B2D864A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324" y="23860555"/>
              <a:ext cx="2064863" cy="2064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Picture 38" descr="A picture containing vegetable, indoor, radish&#10;&#10;Description automatically generated">
              <a:extLst>
                <a:ext uri="{FF2B5EF4-FFF2-40B4-BE49-F238E27FC236}">
                  <a16:creationId xmlns:a16="http://schemas.microsoft.com/office/drawing/2014/main" id="{2DA8079D-2177-4825-8CE9-727B6242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6697" y="25379861"/>
              <a:ext cx="2064863" cy="2064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5" name="Picture 34" descr="A picture containing vegetable, indoor, radish&#10;&#10;Description automatically generated">
              <a:extLst>
                <a:ext uri="{FF2B5EF4-FFF2-40B4-BE49-F238E27FC236}">
                  <a16:creationId xmlns:a16="http://schemas.microsoft.com/office/drawing/2014/main" id="{F8A8C254-E8E3-3399-4BCC-045554608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031" y="25676576"/>
              <a:ext cx="2064863" cy="2064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D0CA20-E0CA-CD8B-CFE4-5AECA33BF0B4}"/>
                </a:ext>
              </a:extLst>
            </p:cNvPr>
            <p:cNvSpPr txBox="1"/>
            <p:nvPr/>
          </p:nvSpPr>
          <p:spPr>
            <a:xfrm>
              <a:off x="2473544" y="22270845"/>
              <a:ext cx="3744265" cy="814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u="sng" dirty="0">
                  <a:latin typeface="Arial" panose="020B0604020202020204" pitchFamily="34" charset="0"/>
                  <a:cs typeface="Arial" panose="020B0604020202020204" pitchFamily="34" charset="0"/>
                </a:rPr>
                <a:t>Encoding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FD2155-04F3-B25E-9E37-F1C7BA89E18A}"/>
                </a:ext>
              </a:extLst>
            </p:cNvPr>
            <p:cNvSpPr txBox="1"/>
            <p:nvPr/>
          </p:nvSpPr>
          <p:spPr>
            <a:xfrm>
              <a:off x="9195623" y="22247454"/>
              <a:ext cx="3744267" cy="814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u="sng" dirty="0"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787451-6275-225E-18B5-2A4168E94DD6}"/>
                </a:ext>
              </a:extLst>
            </p:cNvPr>
            <p:cNvSpPr txBox="1"/>
            <p:nvPr/>
          </p:nvSpPr>
          <p:spPr>
            <a:xfrm>
              <a:off x="14487730" y="24086397"/>
              <a:ext cx="8459011" cy="67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>
                  <a:latin typeface="Arial" panose="020B0604020202020204" pitchFamily="34" charset="0"/>
                  <a:cs typeface="Arial" panose="020B0604020202020204" pitchFamily="34" charset="0"/>
                </a:rPr>
                <a:t>Repaired</a:t>
              </a:r>
              <a:r>
                <a:rPr lang="en-CA" sz="3200" dirty="0"/>
                <a:t> </a:t>
              </a:r>
              <a:r>
                <a:rPr lang="en-CA" sz="3200" dirty="0">
                  <a:latin typeface="Arial" panose="020B0604020202020204" pitchFamily="34" charset="0"/>
                  <a:cs typeface="Arial" panose="020B0604020202020204" pitchFamily="34" charset="0"/>
                </a:rPr>
                <a:t>(familiar items but repaired)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6161D2-472E-E887-A5B3-9F71B7B4F82C}"/>
                </a:ext>
              </a:extLst>
            </p:cNvPr>
            <p:cNvSpPr txBox="1"/>
            <p:nvPr/>
          </p:nvSpPr>
          <p:spPr>
            <a:xfrm>
              <a:off x="16084057" y="26010295"/>
              <a:ext cx="7681825" cy="67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>
                  <a:latin typeface="Arial" panose="020B0604020202020204" pitchFamily="34" charset="0"/>
                  <a:cs typeface="Arial" panose="020B0604020202020204" pitchFamily="34" charset="0"/>
                </a:rPr>
                <a:t>Intact (same as encoding) 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FC81827-8D8C-0CB5-6A2A-E70D87C2455E}"/>
              </a:ext>
            </a:extLst>
          </p:cNvPr>
          <p:cNvSpPr txBox="1"/>
          <p:nvPr/>
        </p:nvSpPr>
        <p:spPr>
          <a:xfrm>
            <a:off x="4657518" y="27235395"/>
            <a:ext cx="12604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Repaired RT &gt; Intact RT = Implicit associative memory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308DC7-E482-F043-432D-750E8B3F10CD}"/>
              </a:ext>
            </a:extLst>
          </p:cNvPr>
          <p:cNvSpPr/>
          <p:nvPr/>
        </p:nvSpPr>
        <p:spPr>
          <a:xfrm>
            <a:off x="22660795" y="13732676"/>
            <a:ext cx="20408524" cy="1317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supported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Poorer attention control relates to more hyper-binding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3A86D7-3F30-F6F0-1003-6AEE42163741}"/>
              </a:ext>
            </a:extLst>
          </p:cNvPr>
          <p:cNvSpPr txBox="1"/>
          <p:nvPr/>
        </p:nvSpPr>
        <p:spPr>
          <a:xfrm>
            <a:off x="22745018" y="24549852"/>
            <a:ext cx="20276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average, young adults do not hyper-bind. However, ou</a:t>
            </a:r>
            <a:r>
              <a:rPr lang="en-C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findings </a:t>
            </a:r>
            <a:r>
              <a:rPr lang="en-C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 that there </a:t>
            </a:r>
            <a:r>
              <a:rPr lang="en-C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C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link between hyper-binding and attentional control in younger adults.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with lower attentional control experienced more interference to rearranged items, but individual differences in attentional control do not seem to affect associative priming when both items are attended. </a:t>
            </a:r>
            <a:r>
              <a:rPr lang="en-C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supports the inhibitory deficit theory of cognitive aging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Helps to better understand the cognitive mechanisms underlying hyper-binding and implicit associative memory.  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75E223-72B5-8724-9407-7EDF7570A301}"/>
              </a:ext>
            </a:extLst>
          </p:cNvPr>
          <p:cNvSpPr/>
          <p:nvPr/>
        </p:nvSpPr>
        <p:spPr>
          <a:xfrm>
            <a:off x="22627928" y="28057518"/>
            <a:ext cx="20417499" cy="9267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970FD0-D756-6D89-93D3-0190CD61EC45}"/>
              </a:ext>
            </a:extLst>
          </p:cNvPr>
          <p:cNvSpPr txBox="1"/>
          <p:nvPr/>
        </p:nvSpPr>
        <p:spPr>
          <a:xfrm>
            <a:off x="22663413" y="29108740"/>
            <a:ext cx="2048625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K. L., Hasher, L., &amp; Thomas, R. C. (2010). Hyper-binding: A unique age effect. </a:t>
            </a:r>
            <a:r>
              <a:rPr lang="en-CA" sz="2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 Science, 21,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399–405. </a:t>
            </a:r>
          </a:p>
          <a:p>
            <a:pPr indent="-457200"/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K. L., &amp; Hasher, L. (2018). Hyper-binding only apparent under fully implicit test conditions. </a:t>
            </a:r>
            <a:r>
              <a:rPr lang="en-CA" sz="2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 and Aging, 33, 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176-181.</a:t>
            </a:r>
          </a:p>
          <a:p>
            <a:pPr indent="-457200"/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Davis, E.E., Foy, E.A., </a:t>
            </a:r>
            <a:r>
              <a:rPr lang="en-CA" sz="2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Giovanello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K.S., &amp; Campbell, K.L. (2021). Implicit associative memory remains intact with age and extends to target-distractor pairs.</a:t>
            </a:r>
            <a:r>
              <a:rPr lang="en-CA" sz="23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CA" sz="2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Aging, Neuropsychology and Cognition, 28, 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455-471. </a:t>
            </a:r>
          </a:p>
          <a:p>
            <a:pPr lvl="0" indent="-457200"/>
            <a:r>
              <a:rPr lang="en-CA" sz="2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Draheim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C., Tsukahara, J.S., Martin, J.D., Mashburn, C.A., &amp; Engle, R.W. (2020). A toolbox approach to improving the measurement of attentional control.</a:t>
            </a:r>
            <a:r>
              <a:rPr lang="en-CA" sz="2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Journal of Experimental Psychology: General, 150, 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242-275.</a:t>
            </a:r>
            <a:endParaRPr lang="en-CA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457200"/>
            <a:r>
              <a:rPr lang="en-CA" sz="2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Draheim</a:t>
            </a:r>
            <a:r>
              <a:rPr lang="en-CA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C., Tsukahara, J.S., &amp; Engle, R.W. (2022, October 22). Replication and extension of the toolbox approach to measuring attentional control.	</a:t>
            </a:r>
            <a:r>
              <a:rPr lang="en-CA" sz="23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Psyarxiv</a:t>
            </a:r>
            <a:r>
              <a:rPr lang="en-CA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AAC55A-5301-B2A5-2AE1-1C3B4982CE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717621" y="7561860"/>
            <a:ext cx="6588263" cy="501791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AD6C1A9-BE59-94F6-D98E-B06EAA18D842}"/>
              </a:ext>
            </a:extLst>
          </p:cNvPr>
          <p:cNvSpPr txBox="1"/>
          <p:nvPr/>
        </p:nvSpPr>
        <p:spPr>
          <a:xfrm>
            <a:off x="22796149" y="6158766"/>
            <a:ext cx="10455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Implicit associative memory score: </a:t>
            </a:r>
            <a:br>
              <a:rPr lang="en-US" sz="3500" b="1" dirty="0"/>
            </a:br>
            <a:r>
              <a:rPr lang="en-US" sz="3500" dirty="0"/>
              <a:t>Residual of Regression: Rearranged = β0 + β1 intact.</a:t>
            </a:r>
            <a:endParaRPr lang="en-CA" sz="3500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F9827F6-05CF-4530-C001-A2CF5C60F334}"/>
              </a:ext>
            </a:extLst>
          </p:cNvPr>
          <p:cNvSpPr/>
          <p:nvPr/>
        </p:nvSpPr>
        <p:spPr>
          <a:xfrm rot="2674547">
            <a:off x="37461935" y="6247436"/>
            <a:ext cx="5595637" cy="2837632"/>
          </a:xfrm>
          <a:prstGeom prst="triangle">
            <a:avLst>
              <a:gd name="adj" fmla="val 5061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0CC8F9-9D5A-510B-9DDC-00DD88AA3977}"/>
              </a:ext>
            </a:extLst>
          </p:cNvPr>
          <p:cNvSpPr txBox="1"/>
          <p:nvPr/>
        </p:nvSpPr>
        <p:spPr>
          <a:xfrm>
            <a:off x="34036052" y="6220064"/>
            <a:ext cx="9051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b="1" dirty="0"/>
              <a:t>Composite attentional control score:</a:t>
            </a:r>
            <a:r>
              <a:rPr lang="en-CA" sz="3500" dirty="0"/>
              <a:t> </a:t>
            </a:r>
            <a:br>
              <a:rPr lang="en-CA" sz="3500" dirty="0"/>
            </a:br>
            <a:r>
              <a:rPr lang="en-CA" sz="3500" dirty="0"/>
              <a:t>Average z-scores across tasks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C590F5-2C84-D140-66C5-E25D9B0EC9F8}"/>
              </a:ext>
            </a:extLst>
          </p:cNvPr>
          <p:cNvSpPr txBox="1"/>
          <p:nvPr/>
        </p:nvSpPr>
        <p:spPr>
          <a:xfrm>
            <a:off x="20029506" y="16138314"/>
            <a:ext cx="199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N = 121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625F74-9C0C-D581-6BCC-A02137911676}"/>
              </a:ext>
            </a:extLst>
          </p:cNvPr>
          <p:cNvSpPr txBox="1"/>
          <p:nvPr/>
        </p:nvSpPr>
        <p:spPr>
          <a:xfrm>
            <a:off x="22885083" y="12643266"/>
            <a:ext cx="1078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Repaired &gt; Intact in full-binding block (</a:t>
            </a:r>
            <a:r>
              <a:rPr lang="en-CA" sz="3000" i="1" dirty="0"/>
              <a:t>p &lt;</a:t>
            </a:r>
            <a:r>
              <a:rPr lang="en-CA" sz="3000" dirty="0"/>
              <a:t> .001)</a:t>
            </a:r>
            <a:r>
              <a:rPr lang="en-CA" sz="3000" i="1" dirty="0"/>
              <a:t>,</a:t>
            </a:r>
            <a:r>
              <a:rPr lang="en-CA" sz="3000" dirty="0"/>
              <a:t> </a:t>
            </a:r>
          </a:p>
          <a:p>
            <a:r>
              <a:rPr lang="en-CA" sz="3000" dirty="0"/>
              <a:t>but not hyper-binding block (</a:t>
            </a:r>
            <a:r>
              <a:rPr lang="en-CA" sz="3000" i="1" dirty="0"/>
              <a:t>p =</a:t>
            </a:r>
            <a:r>
              <a:rPr lang="en-CA" sz="3000" dirty="0"/>
              <a:t> .508)</a:t>
            </a:r>
            <a:r>
              <a:rPr lang="en-CA" sz="3000" i="1" dirty="0"/>
              <a:t>. </a:t>
            </a:r>
            <a:endParaRPr lang="en-CA" sz="3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C562DA-3B87-C77F-B6E2-728F5980D215}"/>
              </a:ext>
            </a:extLst>
          </p:cNvPr>
          <p:cNvSpPr txBox="1"/>
          <p:nvPr/>
        </p:nvSpPr>
        <p:spPr>
          <a:xfrm>
            <a:off x="27683832" y="7823324"/>
            <a:ext cx="94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</a:t>
            </a:r>
          </a:p>
        </p:txBody>
      </p:sp>
      <p:pic>
        <p:nvPicPr>
          <p:cNvPr id="20" name="Picture 19" descr="A comparison of a graph of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0D16564A-31F7-8101-27D9-776E295B22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964" y="7533060"/>
            <a:ext cx="7743139" cy="58859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EC7AB9-1912-A2C4-E445-9921165922B1}"/>
              </a:ext>
            </a:extLst>
          </p:cNvPr>
          <p:cNvSpPr txBox="1"/>
          <p:nvPr/>
        </p:nvSpPr>
        <p:spPr>
          <a:xfrm>
            <a:off x="34410149" y="12401699"/>
            <a:ext cx="3084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/>
              <a:t>ρ = -.216, </a:t>
            </a:r>
            <a:r>
              <a:rPr lang="en-CA" sz="2600" dirty="0"/>
              <a:t>p = .017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581C7-5A93-E1D0-B3C0-D4197C604E5C}"/>
              </a:ext>
            </a:extLst>
          </p:cNvPr>
          <p:cNvSpPr txBox="1"/>
          <p:nvPr/>
        </p:nvSpPr>
        <p:spPr>
          <a:xfrm>
            <a:off x="38303809" y="12495215"/>
            <a:ext cx="3084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>
                <a:effectLst/>
                <a:ea typeface="Calibri" panose="020F0502020204030204" pitchFamily="34" charset="0"/>
              </a:rPr>
              <a:t>ρ = -</a:t>
            </a:r>
            <a:r>
              <a:rPr lang="en-CA" sz="2600" dirty="0">
                <a:effectLst/>
                <a:ea typeface="Calibri" panose="020F0502020204030204" pitchFamily="34" charset="0"/>
              </a:rPr>
              <a:t>.171, </a:t>
            </a:r>
            <a:r>
              <a:rPr lang="en-CA" sz="2600" i="1" dirty="0">
                <a:effectLst/>
                <a:ea typeface="Calibri" panose="020F0502020204030204" pitchFamily="34" charset="0"/>
              </a:rPr>
              <a:t>p </a:t>
            </a:r>
            <a:r>
              <a:rPr lang="en-CA" sz="2600" dirty="0">
                <a:effectLst/>
                <a:ea typeface="Calibri" panose="020F0502020204030204" pitchFamily="34" charset="0"/>
              </a:rPr>
              <a:t>= .062</a:t>
            </a:r>
            <a:endParaRPr lang="en-CA" sz="2600" dirty="0"/>
          </a:p>
        </p:txBody>
      </p:sp>
      <p:pic>
        <p:nvPicPr>
          <p:cNvPr id="30" name="Picture 29" descr="A picture containing diagram, line, parallel&#10;&#10;Description automatically generated">
            <a:extLst>
              <a:ext uri="{FF2B5EF4-FFF2-40B4-BE49-F238E27FC236}">
                <a16:creationId xmlns:a16="http://schemas.microsoft.com/office/drawing/2014/main" id="{9FBA929C-E308-6137-B455-D439245579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43" y="17369151"/>
            <a:ext cx="10216705" cy="51694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F3C11D3-1716-7DAF-F072-5BC7435CF198}"/>
              </a:ext>
            </a:extLst>
          </p:cNvPr>
          <p:cNvSpPr txBox="1"/>
          <p:nvPr/>
        </p:nvSpPr>
        <p:spPr>
          <a:xfrm>
            <a:off x="24419959" y="15118757"/>
            <a:ext cx="6606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Participants were split into four quartiles.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2E64B6-CB2A-5980-0A2C-340778ED12EE}"/>
              </a:ext>
            </a:extLst>
          </p:cNvPr>
          <p:cNvSpPr/>
          <p:nvPr/>
        </p:nvSpPr>
        <p:spPr>
          <a:xfrm>
            <a:off x="35107074" y="13168085"/>
            <a:ext cx="2003104" cy="40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Attentional Control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8EDAC4-3869-CF55-5A90-4AEB9B0953F1}"/>
              </a:ext>
            </a:extLst>
          </p:cNvPr>
          <p:cNvSpPr/>
          <p:nvPr/>
        </p:nvSpPr>
        <p:spPr>
          <a:xfrm>
            <a:off x="35084808" y="13168085"/>
            <a:ext cx="2099054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Attentional Control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DBD0BE-0F73-407D-FB00-50E71823B14F}"/>
              </a:ext>
            </a:extLst>
          </p:cNvPr>
          <p:cNvSpPr/>
          <p:nvPr/>
        </p:nvSpPr>
        <p:spPr>
          <a:xfrm>
            <a:off x="38796678" y="13176550"/>
            <a:ext cx="2099054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Attentional Control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AEE72E-41BC-DAD2-216E-062CE481503A}"/>
              </a:ext>
            </a:extLst>
          </p:cNvPr>
          <p:cNvSpPr/>
          <p:nvPr/>
        </p:nvSpPr>
        <p:spPr>
          <a:xfrm>
            <a:off x="34057547" y="22325586"/>
            <a:ext cx="2099054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Attentional Control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6B95A5-E873-F83D-F4FB-DBEF5F7BD50D}"/>
              </a:ext>
            </a:extLst>
          </p:cNvPr>
          <p:cNvSpPr/>
          <p:nvPr/>
        </p:nvSpPr>
        <p:spPr>
          <a:xfrm>
            <a:off x="39210226" y="22296126"/>
            <a:ext cx="2099054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Attentional Control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F4FB8B-533C-C764-FF11-04683928E285}"/>
              </a:ext>
            </a:extLst>
          </p:cNvPr>
          <p:cNvSpPr/>
          <p:nvPr/>
        </p:nvSpPr>
        <p:spPr>
          <a:xfrm rot="16200000">
            <a:off x="31385365" y="19628150"/>
            <a:ext cx="2099054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Interference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9C33242-FFBE-96C9-B002-A462288FBC7E}"/>
              </a:ext>
            </a:extLst>
          </p:cNvPr>
          <p:cNvSpPr/>
          <p:nvPr/>
        </p:nvSpPr>
        <p:spPr>
          <a:xfrm rot="16200000">
            <a:off x="36559636" y="19636362"/>
            <a:ext cx="2099054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Priming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D443A6-FDE0-56CF-03E5-2BB59B2071C8}"/>
              </a:ext>
            </a:extLst>
          </p:cNvPr>
          <p:cNvSpPr/>
          <p:nvPr/>
        </p:nvSpPr>
        <p:spPr>
          <a:xfrm rot="16200000">
            <a:off x="32102116" y="10057339"/>
            <a:ext cx="3413906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Implicit Associative Memory Score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8486FF5-E322-7BEA-7372-6BE8C2FF0AEF}"/>
              </a:ext>
            </a:extLst>
          </p:cNvPr>
          <p:cNvSpPr/>
          <p:nvPr/>
        </p:nvSpPr>
        <p:spPr>
          <a:xfrm rot="16200000">
            <a:off x="36121499" y="10057339"/>
            <a:ext cx="3413906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A48592-439A-7336-25E1-D77D82793246}"/>
              </a:ext>
            </a:extLst>
          </p:cNvPr>
          <p:cNvSpPr/>
          <p:nvPr/>
        </p:nvSpPr>
        <p:spPr>
          <a:xfrm>
            <a:off x="34435368" y="7730331"/>
            <a:ext cx="3129294" cy="35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Hyper-binding block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9578477-5D78-3932-3CF8-47AFCF6FB252}"/>
              </a:ext>
            </a:extLst>
          </p:cNvPr>
          <p:cNvGrpSpPr/>
          <p:nvPr/>
        </p:nvGrpSpPr>
        <p:grpSpPr>
          <a:xfrm>
            <a:off x="23870287" y="17332430"/>
            <a:ext cx="7647356" cy="5637703"/>
            <a:chOff x="23870287" y="17332430"/>
            <a:chExt cx="7647356" cy="5637703"/>
          </a:xfrm>
        </p:grpSpPr>
        <p:pic>
          <p:nvPicPr>
            <p:cNvPr id="25" name="Picture 24" descr="A graph showing the number of bars&#10;&#10;Description automatically generated with medium confidence">
              <a:extLst>
                <a:ext uri="{FF2B5EF4-FFF2-40B4-BE49-F238E27FC236}">
                  <a16:creationId xmlns:a16="http://schemas.microsoft.com/office/drawing/2014/main" id="{AEA5EA51-58F1-1B5C-8CA4-C85417BF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1072" y="17332430"/>
              <a:ext cx="7416571" cy="5637703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AFE60C-14DB-A87C-EBA6-78C1C3CDC499}"/>
                </a:ext>
              </a:extLst>
            </p:cNvPr>
            <p:cNvSpPr/>
            <p:nvPr/>
          </p:nvSpPr>
          <p:spPr>
            <a:xfrm>
              <a:off x="28946092" y="22619600"/>
              <a:ext cx="1762508" cy="350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Full-attention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EDC50D8-B982-AAA1-D63D-42318F72C962}"/>
                </a:ext>
              </a:extLst>
            </p:cNvPr>
            <p:cNvSpPr/>
            <p:nvPr/>
          </p:nvSpPr>
          <p:spPr>
            <a:xfrm>
              <a:off x="25923030" y="22580432"/>
              <a:ext cx="1762508" cy="350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Full-attention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50C2AB1-E578-4D1A-22EB-9EB5EF5813B2}"/>
                </a:ext>
              </a:extLst>
            </p:cNvPr>
            <p:cNvSpPr/>
            <p:nvPr/>
          </p:nvSpPr>
          <p:spPr>
            <a:xfrm>
              <a:off x="27483241" y="22624800"/>
              <a:ext cx="1590381" cy="304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Hyper-binding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FBBC538-9B7C-8073-1EC7-DEEC6AB68037}"/>
                </a:ext>
              </a:extLst>
            </p:cNvPr>
            <p:cNvSpPr/>
            <p:nvPr/>
          </p:nvSpPr>
          <p:spPr>
            <a:xfrm>
              <a:off x="24504022" y="22619600"/>
              <a:ext cx="1565677" cy="304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Hyper-binding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24C5AD7-2334-2B6A-E55F-0CA716E0E559}"/>
                </a:ext>
              </a:extLst>
            </p:cNvPr>
            <p:cNvSpPr/>
            <p:nvPr/>
          </p:nvSpPr>
          <p:spPr>
            <a:xfrm rot="16200000">
              <a:off x="22376377" y="19990868"/>
              <a:ext cx="3413906" cy="426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Reaction Time (</a:t>
              </a:r>
              <a:r>
                <a:rPr lang="en-CA" dirty="0" err="1">
                  <a:solidFill>
                    <a:sysClr val="windowText" lastClr="000000"/>
                  </a:solidFill>
                </a:rPr>
                <a:t>ms</a:t>
              </a:r>
              <a:r>
                <a:rPr lang="en-CA" dirty="0">
                  <a:solidFill>
                    <a:sysClr val="windowText" lastClr="000000"/>
                  </a:solidFill>
                </a:rPr>
                <a:t>)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FF1B4DD-32AB-A71B-D322-09A83B5BB80E}"/>
                </a:ext>
              </a:extLst>
            </p:cNvPr>
            <p:cNvSpPr/>
            <p:nvPr/>
          </p:nvSpPr>
          <p:spPr>
            <a:xfrm>
              <a:off x="24556765" y="17384624"/>
              <a:ext cx="2853905" cy="299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Low Attentional Control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F6BE6C6-F360-C06D-F064-F20ED684FB6E}"/>
                </a:ext>
              </a:extLst>
            </p:cNvPr>
            <p:cNvSpPr/>
            <p:nvPr/>
          </p:nvSpPr>
          <p:spPr>
            <a:xfrm>
              <a:off x="27483086" y="17388567"/>
              <a:ext cx="2853905" cy="2951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ysClr val="windowText" lastClr="000000"/>
                  </a:solidFill>
                </a:rPr>
                <a:t>High Attentional Control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9D6ED6-DF12-2293-9E5A-870E48A7B542}"/>
              </a:ext>
            </a:extLst>
          </p:cNvPr>
          <p:cNvSpPr/>
          <p:nvPr/>
        </p:nvSpPr>
        <p:spPr>
          <a:xfrm>
            <a:off x="38310377" y="7678855"/>
            <a:ext cx="3129294" cy="35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Full-attention block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B3A2EA-CB92-FC66-EEA9-A21F97C411CD}"/>
              </a:ext>
            </a:extLst>
          </p:cNvPr>
          <p:cNvSpPr txBox="1"/>
          <p:nvPr/>
        </p:nvSpPr>
        <p:spPr>
          <a:xfrm>
            <a:off x="29375171" y="19598213"/>
            <a:ext cx="94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E1A2DB6-8B5B-56D0-1D4A-1354E92692BA}"/>
              </a:ext>
            </a:extLst>
          </p:cNvPr>
          <p:cNvSpPr txBox="1"/>
          <p:nvPr/>
        </p:nvSpPr>
        <p:spPr>
          <a:xfrm>
            <a:off x="26415288" y="18994916"/>
            <a:ext cx="94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266293-4104-8102-6378-405F158AA7A3}"/>
              </a:ext>
            </a:extLst>
          </p:cNvPr>
          <p:cNvSpPr txBox="1"/>
          <p:nvPr/>
        </p:nvSpPr>
        <p:spPr>
          <a:xfrm>
            <a:off x="25134673" y="17919208"/>
            <a:ext cx="94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1CE869-D5FC-FED9-9AFC-CFF71DEC1083}"/>
              </a:ext>
            </a:extLst>
          </p:cNvPr>
          <p:cNvSpPr/>
          <p:nvPr/>
        </p:nvSpPr>
        <p:spPr>
          <a:xfrm rot="16200000">
            <a:off x="21978521" y="9634849"/>
            <a:ext cx="3413906" cy="426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Reaction Time (</a:t>
            </a:r>
            <a:r>
              <a:rPr lang="en-CA" dirty="0" err="1">
                <a:solidFill>
                  <a:sysClr val="windowText" lastClr="000000"/>
                </a:solidFill>
              </a:rPr>
              <a:t>ms</a:t>
            </a:r>
            <a:r>
              <a:rPr lang="en-CA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2C1A25-C8FD-23CF-A3E7-5F61489BE670}"/>
              </a:ext>
            </a:extLst>
          </p:cNvPr>
          <p:cNvSpPr/>
          <p:nvPr/>
        </p:nvSpPr>
        <p:spPr>
          <a:xfrm>
            <a:off x="24413134" y="12299825"/>
            <a:ext cx="2133291" cy="337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Hyper-binding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9D8D2E-11AC-28C7-8E03-12A1BFF9AF37}"/>
              </a:ext>
            </a:extLst>
          </p:cNvPr>
          <p:cNvSpPr/>
          <p:nvPr/>
        </p:nvSpPr>
        <p:spPr>
          <a:xfrm>
            <a:off x="26745080" y="12289325"/>
            <a:ext cx="2133291" cy="337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Full-attention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FFBE35-2366-D322-2727-ECA64AFAD40E}"/>
              </a:ext>
            </a:extLst>
          </p:cNvPr>
          <p:cNvSpPr txBox="1"/>
          <p:nvPr/>
        </p:nvSpPr>
        <p:spPr>
          <a:xfrm>
            <a:off x="33029177" y="15164343"/>
            <a:ext cx="9176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Attentional control predicted slower RTs to rearranged pairs (i.e., interference) in the full-attention block, but not priming of intact pairs.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DBE0FEB-E7D3-377B-B9B0-BD516CA1E191}"/>
              </a:ext>
            </a:extLst>
          </p:cNvPr>
          <p:cNvSpPr txBox="1"/>
          <p:nvPr/>
        </p:nvSpPr>
        <p:spPr>
          <a:xfrm>
            <a:off x="32998588" y="21525557"/>
            <a:ext cx="3084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/>
              <a:t>ρ = -.2</a:t>
            </a:r>
            <a:r>
              <a:rPr lang="en-CA" sz="2600" dirty="0"/>
              <a:t>28</a:t>
            </a:r>
            <a:r>
              <a:rPr lang="el-GR" sz="2600" dirty="0"/>
              <a:t>, </a:t>
            </a:r>
            <a:r>
              <a:rPr lang="en-CA" sz="2600" dirty="0"/>
              <a:t>p = .012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D0E207-CE0A-C96B-63E6-70D7FAD519B2}"/>
              </a:ext>
            </a:extLst>
          </p:cNvPr>
          <p:cNvSpPr txBox="1"/>
          <p:nvPr/>
        </p:nvSpPr>
        <p:spPr>
          <a:xfrm>
            <a:off x="38107004" y="21564139"/>
            <a:ext cx="3084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/>
              <a:t>ρ = -.</a:t>
            </a:r>
            <a:r>
              <a:rPr lang="en-CA" sz="2600" dirty="0"/>
              <a:t>106</a:t>
            </a:r>
            <a:r>
              <a:rPr lang="el-GR" sz="2600" dirty="0"/>
              <a:t>, </a:t>
            </a:r>
            <a:r>
              <a:rPr lang="en-CA" sz="2600" dirty="0"/>
              <a:t>p = .251 </a:t>
            </a:r>
          </a:p>
        </p:txBody>
      </p:sp>
      <p:pic>
        <p:nvPicPr>
          <p:cNvPr id="109" name="Picture 108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65DC916-5A33-9B78-E8EE-02D9109DD7A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784" y="982664"/>
            <a:ext cx="3223568" cy="3223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B56CD-C376-276A-3532-571C7392CC8F}"/>
              </a:ext>
            </a:extLst>
          </p:cNvPr>
          <p:cNvSpPr txBox="1"/>
          <p:nvPr/>
        </p:nvSpPr>
        <p:spPr>
          <a:xfrm>
            <a:off x="24504022" y="15682189"/>
            <a:ext cx="271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Lowest quartile (N=31) showed evidence of implicit associative memory in both blocks.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C008D-20A2-21BD-E9F1-5B1D32C4AD74}"/>
              </a:ext>
            </a:extLst>
          </p:cNvPr>
          <p:cNvSpPr txBox="1"/>
          <p:nvPr/>
        </p:nvSpPr>
        <p:spPr>
          <a:xfrm>
            <a:off x="27571401" y="15663337"/>
            <a:ext cx="2710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Highest quartile (N=31) showed evidence of implicit associative memory in only the full-attention block.  </a:t>
            </a:r>
          </a:p>
        </p:txBody>
      </p:sp>
    </p:spTree>
    <p:extLst>
      <p:ext uri="{BB962C8B-B14F-4D97-AF65-F5344CB8AC3E}">
        <p14:creationId xmlns:p14="http://schemas.microsoft.com/office/powerpoint/2010/main" val="421568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B3506175DEF4CA6EFDD5D6C35B255" ma:contentTypeVersion="11" ma:contentTypeDescription="Create a new document." ma:contentTypeScope="" ma:versionID="583e21d61a531ab16edb3459a1f96c79">
  <xsd:schema xmlns:xsd="http://www.w3.org/2001/XMLSchema" xmlns:xs="http://www.w3.org/2001/XMLSchema" xmlns:p="http://schemas.microsoft.com/office/2006/metadata/properties" xmlns:ns3="b441d492-4242-4ae9-b459-0e0568b289ff" xmlns:ns4="fb4045f5-942d-4c37-8120-6678c3621383" targetNamespace="http://schemas.microsoft.com/office/2006/metadata/properties" ma:root="true" ma:fieldsID="1aab7bffee200ba69e2725657734c83f" ns3:_="" ns4:_="">
    <xsd:import namespace="b441d492-4242-4ae9-b459-0e0568b289ff"/>
    <xsd:import namespace="fb4045f5-942d-4c37-8120-6678c36213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d492-4242-4ae9-b459-0e0568b28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45f5-942d-4c37-8120-6678c36213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5E5269-5A1A-437D-A397-2CED94664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1d492-4242-4ae9-b459-0e0568b289ff"/>
    <ds:schemaRef ds:uri="fb4045f5-942d-4c37-8120-6678c3621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3914C3-8E3C-440C-8E5F-BD2793695CE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441d492-4242-4ae9-b459-0e0568b289ff"/>
    <ds:schemaRef ds:uri="http://purl.org/dc/elements/1.1/"/>
    <ds:schemaRef ds:uri="http://schemas.microsoft.com/office/2006/metadata/properties"/>
    <ds:schemaRef ds:uri="http://schemas.microsoft.com/office/infopath/2007/PartnerControls"/>
    <ds:schemaRef ds:uri="fb4045f5-942d-4c37-8120-6678c36213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20477B-BB60-42F6-85E7-1816046CC9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3352</TotalTime>
  <Words>805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Davis</dc:creator>
  <cp:lastModifiedBy>Karen Campbell</cp:lastModifiedBy>
  <cp:revision>263</cp:revision>
  <dcterms:created xsi:type="dcterms:W3CDTF">2019-01-22T18:11:26Z</dcterms:created>
  <dcterms:modified xsi:type="dcterms:W3CDTF">2023-11-06T17:03:01Z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0x01010043CB3506175DEF4CA6EFDD5D6C35B255</vt:lpwstr>
  </property>
</Properties>
</file>